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9" r:id="rId2"/>
    <p:sldId id="288" r:id="rId3"/>
    <p:sldId id="290" r:id="rId4"/>
    <p:sldId id="291" r:id="rId5"/>
    <p:sldId id="292" r:id="rId6"/>
    <p:sldId id="293" r:id="rId7"/>
    <p:sldId id="294" r:id="rId8"/>
    <p:sldId id="295" r:id="rId9"/>
    <p:sldId id="296" r:id="rId10"/>
    <p:sldId id="298" r:id="rId11"/>
    <p:sldId id="299" r:id="rId12"/>
    <p:sldId id="300" r:id="rId13"/>
    <p:sldId id="302" r:id="rId14"/>
    <p:sldId id="303" r:id="rId15"/>
    <p:sldId id="304" r:id="rId16"/>
    <p:sldId id="305" r:id="rId17"/>
    <p:sldId id="306" r:id="rId18"/>
    <p:sldId id="307" r:id="rId19"/>
    <p:sldId id="308" r:id="rId20"/>
    <p:sldId id="313" r:id="rId21"/>
    <p:sldId id="310" r:id="rId22"/>
    <p:sldId id="311" r:id="rId23"/>
    <p:sldId id="312" r:id="rId24"/>
    <p:sldId id="309" r:id="rId25"/>
  </p:sldIdLst>
  <p:sldSz cx="12192000" cy="6858000"/>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lan, Nina CTR (FAA)" initials="GNC("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7D"/>
    <a:srgbClr val="023E7D"/>
    <a:srgbClr val="096926"/>
    <a:srgbClr val="091E62"/>
    <a:srgbClr val="FFFF00"/>
    <a:srgbClr val="CCCC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08" autoAdjust="0"/>
    <p:restoredTop sz="90592" autoAdjust="0"/>
  </p:normalViewPr>
  <p:slideViewPr>
    <p:cSldViewPr snapToGrid="0">
      <p:cViewPr varScale="1">
        <p:scale>
          <a:sx n="70" d="100"/>
          <a:sy n="70" d="100"/>
        </p:scale>
        <p:origin x="90" y="198"/>
      </p:cViewPr>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0452B8E-C656-4F99-AF66-4217EA22BE16}" type="datetimeFigureOut">
              <a:rPr lang="en-US" smtClean="0"/>
              <a:t>6/18/2026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41730E0-A590-4E13-A54A-940D35CFF0E9}" type="slidenum">
              <a:rPr lang="en-US" smtClean="0"/>
              <a:t>‹#›</a:t>
            </a:fld>
            <a:endParaRPr lang="en-US"/>
          </a:p>
        </p:txBody>
      </p:sp>
    </p:spTree>
    <p:extLst>
      <p:ext uri="{BB962C8B-B14F-4D97-AF65-F5344CB8AC3E}">
        <p14:creationId xmlns:p14="http://schemas.microsoft.com/office/powerpoint/2010/main" val="2700961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using PDARS because FAA is the official source of radar surveillance track data. MITRE’s IOAA tool is derived indirectly from the surveillance sources called “threaded tracks.” The IOAA tool is good, but can be 6 months behind (has an issue with currency). The FAA defines surveillance data as the real-time position, identity, and altitude of aircraft within the National Airspace System (NAS). This data is used by air traffic controllers to safely separate aircraft, vector flights, monitor approaches, and provide weather and traffic information.</a:t>
            </a:r>
          </a:p>
        </p:txBody>
      </p:sp>
      <p:sp>
        <p:nvSpPr>
          <p:cNvPr id="4" name="Slide Number Placeholder 3"/>
          <p:cNvSpPr>
            <a:spLocks noGrp="1"/>
          </p:cNvSpPr>
          <p:nvPr>
            <p:ph type="sldNum" sz="quarter" idx="5"/>
          </p:nvPr>
        </p:nvSpPr>
        <p:spPr/>
        <p:txBody>
          <a:bodyPr/>
          <a:lstStyle/>
          <a:p>
            <a:fld id="{441730E0-A590-4E13-A54A-940D35CFF0E9}" type="slidenum">
              <a:rPr lang="en-US" smtClean="0"/>
              <a:t>6</a:t>
            </a:fld>
            <a:endParaRPr lang="en-US"/>
          </a:p>
        </p:txBody>
      </p:sp>
    </p:spTree>
    <p:extLst>
      <p:ext uri="{BB962C8B-B14F-4D97-AF65-F5344CB8AC3E}">
        <p14:creationId xmlns:p14="http://schemas.microsoft.com/office/powerpoint/2010/main" val="2819532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that there were no tracks (no blue lines) showing they did not fly it at all in 2024.</a:t>
            </a:r>
          </a:p>
        </p:txBody>
      </p:sp>
      <p:sp>
        <p:nvSpPr>
          <p:cNvPr id="4" name="Slide Number Placeholder 3"/>
          <p:cNvSpPr>
            <a:spLocks noGrp="1"/>
          </p:cNvSpPr>
          <p:nvPr>
            <p:ph type="sldNum" sz="quarter" idx="5"/>
          </p:nvPr>
        </p:nvSpPr>
        <p:spPr/>
        <p:txBody>
          <a:bodyPr/>
          <a:lstStyle/>
          <a:p>
            <a:fld id="{441730E0-A590-4E13-A54A-940D35CFF0E9}" type="slidenum">
              <a:rPr lang="en-US" smtClean="0"/>
              <a:t>15</a:t>
            </a:fld>
            <a:endParaRPr lang="en-US"/>
          </a:p>
        </p:txBody>
      </p:sp>
    </p:spTree>
    <p:extLst>
      <p:ext uri="{BB962C8B-B14F-4D97-AF65-F5344CB8AC3E}">
        <p14:creationId xmlns:p14="http://schemas.microsoft.com/office/powerpoint/2010/main" val="3273745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Same view shown over 15 days in April 2026. There were 2,802 arrivals during those days. Only used 1.3% of the time; however, it is being used.  In order to get aircraft over to the RNAV procedure, ATC has to vector aircraft way out over the ocean, which adds flying miles/time. to get them onto the 22L approach. Typically, they want to get them on the downwind and take them where appropriate and get them in sequence  and turn them on the straight in localizer (which saves a lot of flying miles). Sequence is then close to the airport, and challenging to use new procedure at merge point. However, used mostly by the TRACON  between 10pm and 6am to reduce noise impacts.</a:t>
            </a:r>
          </a:p>
        </p:txBody>
      </p:sp>
      <p:sp>
        <p:nvSpPr>
          <p:cNvPr id="4" name="Slide Number Placeholder 3"/>
          <p:cNvSpPr>
            <a:spLocks noGrp="1"/>
          </p:cNvSpPr>
          <p:nvPr>
            <p:ph type="sldNum" sz="quarter" idx="5"/>
          </p:nvPr>
        </p:nvSpPr>
        <p:spPr/>
        <p:txBody>
          <a:bodyPr/>
          <a:lstStyle/>
          <a:p>
            <a:fld id="{441730E0-A590-4E13-A54A-940D35CFF0E9}" type="slidenum">
              <a:rPr lang="en-US" smtClean="0"/>
              <a:t>16</a:t>
            </a:fld>
            <a:endParaRPr lang="en-US"/>
          </a:p>
        </p:txBody>
      </p:sp>
    </p:spTree>
    <p:extLst>
      <p:ext uri="{BB962C8B-B14F-4D97-AF65-F5344CB8AC3E}">
        <p14:creationId xmlns:p14="http://schemas.microsoft.com/office/powerpoint/2010/main" val="3251988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sequencing is the most relevant factor in using RWY 22L, especially when it is busy. Tougher because the turn that pilot is flying without controller intervention is closer the airport, meaning the controller has less opportunity for the controller to sequence into other traffic. Essentially, the controller has to set the gap for the straight in (leave 6-mile “holes” so he or she can stick one of the them in the 3-mile mark). The other arrivals are already on course that a controller is not managing, so for the controller to sequence the new RWY 22L arrivals, The controller does not have all the tools so the only way he can do it is to slow the aircraft down or take him out and bring him back, which results in adding flying time and aircraft ends up pointing at other traffic. Precision on spacing for the final is key. The procedure does exist and it does reduce aircraft noise over land. </a:t>
            </a:r>
          </a:p>
        </p:txBody>
      </p:sp>
      <p:sp>
        <p:nvSpPr>
          <p:cNvPr id="4" name="Slide Number Placeholder 3"/>
          <p:cNvSpPr>
            <a:spLocks noGrp="1"/>
          </p:cNvSpPr>
          <p:nvPr>
            <p:ph type="sldNum" sz="quarter" idx="5"/>
          </p:nvPr>
        </p:nvSpPr>
        <p:spPr/>
        <p:txBody>
          <a:bodyPr/>
          <a:lstStyle/>
          <a:p>
            <a:fld id="{441730E0-A590-4E13-A54A-940D35CFF0E9}" type="slidenum">
              <a:rPr lang="en-US" smtClean="0"/>
              <a:t>17</a:t>
            </a:fld>
            <a:endParaRPr lang="en-US"/>
          </a:p>
        </p:txBody>
      </p:sp>
    </p:spTree>
    <p:extLst>
      <p:ext uri="{BB962C8B-B14F-4D97-AF65-F5344CB8AC3E}">
        <p14:creationId xmlns:p14="http://schemas.microsoft.com/office/powerpoint/2010/main" val="2747885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time frame in April, but backed initial date by a year to capture data prior to November 30, 2023.  Key to the change were the initial climb, initial heading, and speed. 8 SIDs were changed because one changed so the tower and TRACON know what is going to happen. </a:t>
            </a:r>
          </a:p>
        </p:txBody>
      </p:sp>
      <p:sp>
        <p:nvSpPr>
          <p:cNvPr id="4" name="Slide Number Placeholder 3"/>
          <p:cNvSpPr>
            <a:spLocks noGrp="1"/>
          </p:cNvSpPr>
          <p:nvPr>
            <p:ph type="sldNum" sz="quarter" idx="5"/>
          </p:nvPr>
        </p:nvSpPr>
        <p:spPr/>
        <p:txBody>
          <a:bodyPr/>
          <a:lstStyle/>
          <a:p>
            <a:fld id="{441730E0-A590-4E13-A54A-940D35CFF0E9}" type="slidenum">
              <a:rPr lang="en-US" smtClean="0"/>
              <a:t>18</a:t>
            </a:fld>
            <a:endParaRPr lang="en-US"/>
          </a:p>
        </p:txBody>
      </p:sp>
    </p:spTree>
    <p:extLst>
      <p:ext uri="{BB962C8B-B14F-4D97-AF65-F5344CB8AC3E}">
        <p14:creationId xmlns:p14="http://schemas.microsoft.com/office/powerpoint/2010/main" val="1727020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8 SIDs are represented on slides 18 and ff.  When one SID changed, all 8 needed to be changed. This slide represents the 8 SIDs.</a:t>
            </a:r>
          </a:p>
        </p:txBody>
      </p:sp>
      <p:sp>
        <p:nvSpPr>
          <p:cNvPr id="4" name="Slide Number Placeholder 3"/>
          <p:cNvSpPr>
            <a:spLocks noGrp="1"/>
          </p:cNvSpPr>
          <p:nvPr>
            <p:ph type="sldNum" sz="quarter" idx="5"/>
          </p:nvPr>
        </p:nvSpPr>
        <p:spPr/>
        <p:txBody>
          <a:bodyPr/>
          <a:lstStyle/>
          <a:p>
            <a:fld id="{441730E0-A590-4E13-A54A-940D35CFF0E9}" type="slidenum">
              <a:rPr lang="en-US" smtClean="0"/>
              <a:t>19</a:t>
            </a:fld>
            <a:endParaRPr lang="en-US"/>
          </a:p>
        </p:txBody>
      </p:sp>
    </p:spTree>
    <p:extLst>
      <p:ext uri="{BB962C8B-B14F-4D97-AF65-F5344CB8AC3E}">
        <p14:creationId xmlns:p14="http://schemas.microsoft.com/office/powerpoint/2010/main" val="1767008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Trying to avoid lighthouse and Hull </a:t>
            </a:r>
          </a:p>
        </p:txBody>
      </p:sp>
      <p:sp>
        <p:nvSpPr>
          <p:cNvPr id="4" name="Slide Number Placeholder 3"/>
          <p:cNvSpPr>
            <a:spLocks noGrp="1"/>
          </p:cNvSpPr>
          <p:nvPr>
            <p:ph type="sldNum" sz="quarter" idx="5"/>
          </p:nvPr>
        </p:nvSpPr>
        <p:spPr/>
        <p:txBody>
          <a:bodyPr/>
          <a:lstStyle/>
          <a:p>
            <a:fld id="{441730E0-A590-4E13-A54A-940D35CFF0E9}" type="slidenum">
              <a:rPr lang="en-US" smtClean="0"/>
              <a:t>20</a:t>
            </a:fld>
            <a:endParaRPr lang="en-US"/>
          </a:p>
        </p:txBody>
      </p:sp>
    </p:spTree>
    <p:extLst>
      <p:ext uri="{BB962C8B-B14F-4D97-AF65-F5344CB8AC3E}">
        <p14:creationId xmlns:p14="http://schemas.microsoft.com/office/powerpoint/2010/main" val="2479450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these two time periods, the 8 SIDs go off all directions. Wind is going to factor into usage. In 2023 there were  8,214 departures and in 2026 there were 8,400 departures. </a:t>
            </a:r>
          </a:p>
        </p:txBody>
      </p:sp>
      <p:sp>
        <p:nvSpPr>
          <p:cNvPr id="4" name="Slide Number Placeholder 3"/>
          <p:cNvSpPr>
            <a:spLocks noGrp="1"/>
          </p:cNvSpPr>
          <p:nvPr>
            <p:ph type="sldNum" sz="quarter" idx="5"/>
          </p:nvPr>
        </p:nvSpPr>
        <p:spPr/>
        <p:txBody>
          <a:bodyPr/>
          <a:lstStyle/>
          <a:p>
            <a:fld id="{441730E0-A590-4E13-A54A-940D35CFF0E9}" type="slidenum">
              <a:rPr lang="en-US" smtClean="0"/>
              <a:t>21</a:t>
            </a:fld>
            <a:endParaRPr lang="en-US"/>
          </a:p>
        </p:txBody>
      </p:sp>
    </p:spTree>
    <p:extLst>
      <p:ext uri="{BB962C8B-B14F-4D97-AF65-F5344CB8AC3E}">
        <p14:creationId xmlns:p14="http://schemas.microsoft.com/office/powerpoint/2010/main" val="3906097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RWY 22R, overall, the usage dropped from 1.6% in 2023 to 1.2% in 2026; however, it is being used. </a:t>
            </a:r>
          </a:p>
        </p:txBody>
      </p:sp>
      <p:sp>
        <p:nvSpPr>
          <p:cNvPr id="4" name="Slide Number Placeholder 3"/>
          <p:cNvSpPr>
            <a:spLocks noGrp="1"/>
          </p:cNvSpPr>
          <p:nvPr>
            <p:ph type="sldNum" sz="quarter" idx="5"/>
          </p:nvPr>
        </p:nvSpPr>
        <p:spPr/>
        <p:txBody>
          <a:bodyPr/>
          <a:lstStyle/>
          <a:p>
            <a:fld id="{441730E0-A590-4E13-A54A-940D35CFF0E9}" type="slidenum">
              <a:rPr lang="en-US" smtClean="0"/>
              <a:t>22</a:t>
            </a:fld>
            <a:endParaRPr lang="en-US"/>
          </a:p>
        </p:txBody>
      </p:sp>
    </p:spTree>
    <p:extLst>
      <p:ext uri="{BB962C8B-B14F-4D97-AF65-F5344CB8AC3E}">
        <p14:creationId xmlns:p14="http://schemas.microsoft.com/office/powerpoint/2010/main" val="4174288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RWY 22L. The percentage also dropped.</a:t>
            </a:r>
          </a:p>
        </p:txBody>
      </p:sp>
      <p:sp>
        <p:nvSpPr>
          <p:cNvPr id="4" name="Slide Number Placeholder 3"/>
          <p:cNvSpPr>
            <a:spLocks noGrp="1"/>
          </p:cNvSpPr>
          <p:nvPr>
            <p:ph type="sldNum" sz="quarter" idx="5"/>
          </p:nvPr>
        </p:nvSpPr>
        <p:spPr/>
        <p:txBody>
          <a:bodyPr/>
          <a:lstStyle/>
          <a:p>
            <a:fld id="{441730E0-A590-4E13-A54A-940D35CFF0E9}" type="slidenum">
              <a:rPr lang="en-US" smtClean="0"/>
              <a:t>23</a:t>
            </a:fld>
            <a:endParaRPr lang="en-US"/>
          </a:p>
        </p:txBody>
      </p:sp>
    </p:spTree>
    <p:extLst>
      <p:ext uri="{BB962C8B-B14F-4D97-AF65-F5344CB8AC3E}">
        <p14:creationId xmlns:p14="http://schemas.microsoft.com/office/powerpoint/2010/main" val="1130980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NOTE AS IN SLIDE 17: The sequencing is the most relevant factor, especially when it is busy. The controller does not have all the tools so the only way he can do it is to slow the aircraft down or take him out and bring him back, which results in adding flying time and aircraft ends up pointing at other traffic. Precision on spacing for the final is key. The good news is that this procedure does exist and it does reduce aircraft noise over land. </a:t>
            </a:r>
          </a:p>
          <a:p>
            <a:endParaRPr lang="en-US" dirty="0"/>
          </a:p>
        </p:txBody>
      </p:sp>
      <p:sp>
        <p:nvSpPr>
          <p:cNvPr id="4" name="Slide Number Placeholder 3"/>
          <p:cNvSpPr>
            <a:spLocks noGrp="1"/>
          </p:cNvSpPr>
          <p:nvPr>
            <p:ph type="sldNum" sz="quarter" idx="5"/>
          </p:nvPr>
        </p:nvSpPr>
        <p:spPr/>
        <p:txBody>
          <a:bodyPr/>
          <a:lstStyle/>
          <a:p>
            <a:fld id="{441730E0-A590-4E13-A54A-940D35CFF0E9}" type="slidenum">
              <a:rPr lang="en-US" smtClean="0"/>
              <a:t>24</a:t>
            </a:fld>
            <a:endParaRPr lang="en-US"/>
          </a:p>
        </p:txBody>
      </p:sp>
    </p:spTree>
    <p:extLst>
      <p:ext uri="{BB962C8B-B14F-4D97-AF65-F5344CB8AC3E}">
        <p14:creationId xmlns:p14="http://schemas.microsoft.com/office/powerpoint/2010/main" val="95916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Midnight shift adjusted for daylight savings time (standard and DST). 4,886 total arrivals to 33L, which includes the RNAV RNP 33L and any other approach. Out of that total, 4,594 arrivals were equipped for an RNP, which is 94% of all runway arrivals. Of those equipped, </a:t>
            </a:r>
          </a:p>
        </p:txBody>
      </p:sp>
      <p:sp>
        <p:nvSpPr>
          <p:cNvPr id="4" name="Slide Number Placeholder 3"/>
          <p:cNvSpPr>
            <a:spLocks noGrp="1"/>
          </p:cNvSpPr>
          <p:nvPr>
            <p:ph type="sldNum" sz="quarter" idx="5"/>
          </p:nvPr>
        </p:nvSpPr>
        <p:spPr/>
        <p:txBody>
          <a:bodyPr/>
          <a:lstStyle/>
          <a:p>
            <a:fld id="{441730E0-A590-4E13-A54A-940D35CFF0E9}" type="slidenum">
              <a:rPr lang="en-US" smtClean="0"/>
              <a:t>7</a:t>
            </a:fld>
            <a:endParaRPr lang="en-US"/>
          </a:p>
        </p:txBody>
      </p:sp>
    </p:spTree>
    <p:extLst>
      <p:ext uri="{BB962C8B-B14F-4D97-AF65-F5344CB8AC3E}">
        <p14:creationId xmlns:p14="http://schemas.microsoft.com/office/powerpoint/2010/main" val="2055214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Midnight shift adjusted for daylight savings time (standard and DST). 4,886 total arrivals to 33L, which includes the RNAV RNP 33L and any other approach. Out of that total, 4,594 arrivals were equipped for an RNP, which is 94% of all runway arrivals. Of those equipped, 1,322 flew at least SHUSH inbound.  Because flying an approach can be defined differently, we are defining it as flying the </a:t>
            </a:r>
            <a:r>
              <a:rPr lang="en-US" b="1" dirty="0"/>
              <a:t>entire </a:t>
            </a:r>
            <a:r>
              <a:rPr lang="en-US" dirty="0"/>
              <a:t>approach, from the start of one of the four transitions (YUK, BRUNL—all meet at CRLTN. The 1,260 out of 1,322 flew the entire approach (i.e., conforming) based on conformance reports. The 1,260 out of total arrivals to RWY 33L—including visual and ILSs—was 26.4%. So, 95.3% out of the total that flew the approach were conforming (1,260 out of 1,322).  The IOAA tool (MITRE), used previously, is different but it </a:t>
            </a:r>
          </a:p>
          <a:p>
            <a:endParaRPr lang="en-US" dirty="0"/>
          </a:p>
        </p:txBody>
      </p:sp>
      <p:sp>
        <p:nvSpPr>
          <p:cNvPr id="4" name="Slide Number Placeholder 3"/>
          <p:cNvSpPr>
            <a:spLocks noGrp="1"/>
          </p:cNvSpPr>
          <p:nvPr>
            <p:ph type="sldNum" sz="quarter" idx="5"/>
          </p:nvPr>
        </p:nvSpPr>
        <p:spPr/>
        <p:txBody>
          <a:bodyPr/>
          <a:lstStyle/>
          <a:p>
            <a:fld id="{441730E0-A590-4E13-A54A-940D35CFF0E9}" type="slidenum">
              <a:rPr lang="en-US" smtClean="0"/>
              <a:t>8</a:t>
            </a:fld>
            <a:endParaRPr lang="en-US"/>
          </a:p>
        </p:txBody>
      </p:sp>
    </p:spTree>
    <p:extLst>
      <p:ext uri="{BB962C8B-B14F-4D97-AF65-F5344CB8AC3E}">
        <p14:creationId xmlns:p14="http://schemas.microsoft.com/office/powerpoint/2010/main" val="150203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in the former presentation. The image shows the activity during the month of April 2026. RNP usage by month is shown on the right. Color-coded altitudes by strata so you can see where the flights are descending. Yellow and green is 3,000 ft and below. The percentage of flights that followed the RNP procedure during the month of April by the major airlines is on the bottom right. </a:t>
            </a:r>
          </a:p>
        </p:txBody>
      </p:sp>
      <p:sp>
        <p:nvSpPr>
          <p:cNvPr id="4" name="Slide Number Placeholder 3"/>
          <p:cNvSpPr>
            <a:spLocks noGrp="1"/>
          </p:cNvSpPr>
          <p:nvPr>
            <p:ph type="sldNum" sz="quarter" idx="5"/>
          </p:nvPr>
        </p:nvSpPr>
        <p:spPr/>
        <p:txBody>
          <a:bodyPr/>
          <a:lstStyle/>
          <a:p>
            <a:fld id="{441730E0-A590-4E13-A54A-940D35CFF0E9}" type="slidenum">
              <a:rPr lang="en-US" smtClean="0"/>
              <a:t>9</a:t>
            </a:fld>
            <a:endParaRPr lang="en-US"/>
          </a:p>
        </p:txBody>
      </p:sp>
    </p:spTree>
    <p:extLst>
      <p:ext uri="{BB962C8B-B14F-4D97-AF65-F5344CB8AC3E}">
        <p14:creationId xmlns:p14="http://schemas.microsoft.com/office/powerpoint/2010/main" val="2790547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1730E0-A590-4E13-A54A-940D35CFF0E9}" type="slidenum">
              <a:rPr lang="en-US" smtClean="0"/>
              <a:t>10</a:t>
            </a:fld>
            <a:endParaRPr lang="en-US"/>
          </a:p>
        </p:txBody>
      </p:sp>
    </p:spTree>
    <p:extLst>
      <p:ext uri="{BB962C8B-B14F-4D97-AF65-F5344CB8AC3E}">
        <p14:creationId xmlns:p14="http://schemas.microsoft.com/office/powerpoint/2010/main" val="2643932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shows that it is challenging for controllers to merge and sequence other approaches with an RNP approach because an RNP locks an airplane on a fixed route and doesn’t give the controller flexibility to move those airplanes unless the remove them off of it. Controllers when they assign an RNP are urged not to take them off (unless safety or sequency issue) because they went to the trouble of putting them on the approach, controllers will try their best to keep them on it. It’s a challenge south on an ILS approach it’s a challenge to hit those gaps to create holes in the string of aircraft on the RNP.  This explains why it is only 27%.</a:t>
            </a:r>
          </a:p>
        </p:txBody>
      </p:sp>
      <p:sp>
        <p:nvSpPr>
          <p:cNvPr id="4" name="Slide Number Placeholder 3"/>
          <p:cNvSpPr>
            <a:spLocks noGrp="1"/>
          </p:cNvSpPr>
          <p:nvPr>
            <p:ph type="sldNum" sz="quarter" idx="5"/>
          </p:nvPr>
        </p:nvSpPr>
        <p:spPr/>
        <p:txBody>
          <a:bodyPr/>
          <a:lstStyle/>
          <a:p>
            <a:fld id="{441730E0-A590-4E13-A54A-940D35CFF0E9}" type="slidenum">
              <a:rPr lang="en-US" smtClean="0"/>
              <a:t>11</a:t>
            </a:fld>
            <a:endParaRPr lang="en-US"/>
          </a:p>
        </p:txBody>
      </p:sp>
    </p:spTree>
    <p:extLst>
      <p:ext uri="{BB962C8B-B14F-4D97-AF65-F5344CB8AC3E}">
        <p14:creationId xmlns:p14="http://schemas.microsoft.com/office/powerpoint/2010/main" val="3177151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ATIS is a radio broadcast that is sent out over the air 24/7 on a loop. Controller may still vector the aircraft and pilots can say they cannot accept that approach. But, ATIS gives the pilot a heads. Last bullet: there has been a percentage change from 20.6% conforming  arrivals to 26.4% since prior reporting to the MCAC. </a:t>
            </a:r>
          </a:p>
        </p:txBody>
      </p:sp>
      <p:sp>
        <p:nvSpPr>
          <p:cNvPr id="4" name="Slide Number Placeholder 3"/>
          <p:cNvSpPr>
            <a:spLocks noGrp="1"/>
          </p:cNvSpPr>
          <p:nvPr>
            <p:ph type="sldNum" sz="quarter" idx="5"/>
          </p:nvPr>
        </p:nvSpPr>
        <p:spPr/>
        <p:txBody>
          <a:bodyPr/>
          <a:lstStyle/>
          <a:p>
            <a:fld id="{441730E0-A590-4E13-A54A-940D35CFF0E9}" type="slidenum">
              <a:rPr lang="en-US" smtClean="0"/>
              <a:t>12</a:t>
            </a:fld>
            <a:endParaRPr lang="en-US"/>
          </a:p>
        </p:txBody>
      </p:sp>
    </p:spTree>
    <p:extLst>
      <p:ext uri="{BB962C8B-B14F-4D97-AF65-F5344CB8AC3E}">
        <p14:creationId xmlns:p14="http://schemas.microsoft.com/office/powerpoint/2010/main" val="94057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 and post change. April 2024 (not flown at all) and April 2026. Approach of latest change shown with date highlighted. The two time periods analyzed were 15 days in April 2024 and the same April days in 2026.</a:t>
            </a:r>
          </a:p>
        </p:txBody>
      </p:sp>
      <p:sp>
        <p:nvSpPr>
          <p:cNvPr id="4" name="Slide Number Placeholder 3"/>
          <p:cNvSpPr>
            <a:spLocks noGrp="1"/>
          </p:cNvSpPr>
          <p:nvPr>
            <p:ph type="sldNum" sz="quarter" idx="5"/>
          </p:nvPr>
        </p:nvSpPr>
        <p:spPr/>
        <p:txBody>
          <a:bodyPr/>
          <a:lstStyle/>
          <a:p>
            <a:fld id="{441730E0-A590-4E13-A54A-940D35CFF0E9}" type="slidenum">
              <a:rPr lang="en-US" smtClean="0"/>
              <a:t>13</a:t>
            </a:fld>
            <a:endParaRPr lang="en-US"/>
          </a:p>
        </p:txBody>
      </p:sp>
    </p:spTree>
    <p:extLst>
      <p:ext uri="{BB962C8B-B14F-4D97-AF65-F5344CB8AC3E}">
        <p14:creationId xmlns:p14="http://schemas.microsoft.com/office/powerpoint/2010/main" val="1814747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Snapshot shows over-water approach for 15 days in April 2024.</a:t>
            </a:r>
          </a:p>
        </p:txBody>
      </p:sp>
      <p:sp>
        <p:nvSpPr>
          <p:cNvPr id="4" name="Slide Number Placeholder 3"/>
          <p:cNvSpPr>
            <a:spLocks noGrp="1"/>
          </p:cNvSpPr>
          <p:nvPr>
            <p:ph type="sldNum" sz="quarter" idx="5"/>
          </p:nvPr>
        </p:nvSpPr>
        <p:spPr/>
        <p:txBody>
          <a:bodyPr/>
          <a:lstStyle/>
          <a:p>
            <a:fld id="{441730E0-A590-4E13-A54A-940D35CFF0E9}" type="slidenum">
              <a:rPr lang="en-US" smtClean="0"/>
              <a:t>14</a:t>
            </a:fld>
            <a:endParaRPr lang="en-US"/>
          </a:p>
        </p:txBody>
      </p:sp>
    </p:spTree>
    <p:extLst>
      <p:ext uri="{BB962C8B-B14F-4D97-AF65-F5344CB8AC3E}">
        <p14:creationId xmlns:p14="http://schemas.microsoft.com/office/powerpoint/2010/main" val="2365178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p:nvPr>
        </p:nvSpPr>
        <p:spPr>
          <a:xfrm>
            <a:off x="594784" y="1195607"/>
            <a:ext cx="6430433" cy="1395412"/>
          </a:xfrm>
        </p:spPr>
        <p:txBody>
          <a:bodyPr anchor="t"/>
          <a:lstStyle>
            <a:lvl1pPr>
              <a:defRPr>
                <a:solidFill>
                  <a:srgbClr val="003E7D"/>
                </a:solidFill>
              </a:defRPr>
            </a:lvl1pPr>
          </a:lstStyle>
          <a:p>
            <a:pPr lvl="0"/>
            <a:r>
              <a:rPr lang="en-US" noProof="0" dirty="0"/>
              <a:t>Click to edit Master title style</a:t>
            </a:r>
          </a:p>
        </p:txBody>
      </p:sp>
      <p:sp>
        <p:nvSpPr>
          <p:cNvPr id="63491" name="Rectangle 1027"/>
          <p:cNvSpPr>
            <a:spLocks noGrp="1" noChangeArrowheads="1"/>
          </p:cNvSpPr>
          <p:nvPr>
            <p:ph type="subTitle" idx="1"/>
          </p:nvPr>
        </p:nvSpPr>
        <p:spPr>
          <a:xfrm>
            <a:off x="599018" y="2637057"/>
            <a:ext cx="6426200" cy="1335854"/>
          </a:xfrm>
        </p:spPr>
        <p:txBody>
          <a:bodyPr/>
          <a:lstStyle>
            <a:lvl1pPr marL="0" indent="0">
              <a:buFontTx/>
              <a:buNone/>
              <a:defRPr sz="3200">
                <a:solidFill>
                  <a:schemeClr val="bg2"/>
                </a:solidFill>
              </a:defRPr>
            </a:lvl1pPr>
          </a:lstStyle>
          <a:p>
            <a:pPr lvl="0"/>
            <a:r>
              <a:rPr lang="en-US" noProof="0" dirty="0"/>
              <a:t>Click to edit Master subtitle style</a:t>
            </a:r>
          </a:p>
        </p:txBody>
      </p:sp>
      <p:sp>
        <p:nvSpPr>
          <p:cNvPr id="7" name="Text Placeholder 2"/>
          <p:cNvSpPr>
            <a:spLocks noGrp="1"/>
          </p:cNvSpPr>
          <p:nvPr>
            <p:ph type="body" sz="quarter" idx="11" hasCustomPrompt="1"/>
          </p:nvPr>
        </p:nvSpPr>
        <p:spPr>
          <a:xfrm>
            <a:off x="3105807" y="4303713"/>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4303713"/>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3588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3588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9298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6738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050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24488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0828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899217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283765"/>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5940"/>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485050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855640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6609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4518" y="344488"/>
            <a:ext cx="2823633" cy="5554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1" y="344488"/>
            <a:ext cx="8269817" cy="55546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9451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594784" y="441435"/>
            <a:ext cx="7004195" cy="1219418"/>
          </a:xfrm>
        </p:spPr>
        <p:txBody>
          <a:bodyPr anchor="t"/>
          <a:lstStyle>
            <a:lvl1pPr>
              <a:defRPr sz="4400">
                <a:solidFill>
                  <a:srgbClr val="003E7D"/>
                </a:solidFill>
              </a:defRPr>
            </a:lvl1pPr>
          </a:lstStyle>
          <a:p>
            <a:pPr lvl="0"/>
            <a:r>
              <a:rPr lang="en-US" noProof="0" dirty="0"/>
              <a:t>&lt;Master title&gt;</a:t>
            </a:r>
          </a:p>
        </p:txBody>
      </p:sp>
      <p:sp>
        <p:nvSpPr>
          <p:cNvPr id="63491" name="Rectangle 1027"/>
          <p:cNvSpPr>
            <a:spLocks noGrp="1" noChangeArrowheads="1"/>
          </p:cNvSpPr>
          <p:nvPr>
            <p:ph type="subTitle" idx="1" hasCustomPrompt="1"/>
          </p:nvPr>
        </p:nvSpPr>
        <p:spPr>
          <a:xfrm>
            <a:off x="599017" y="1706890"/>
            <a:ext cx="6999961" cy="1020543"/>
          </a:xfrm>
        </p:spPr>
        <p:txBody>
          <a:bodyPr/>
          <a:lstStyle>
            <a:lvl1pPr marL="0" indent="0">
              <a:buFontTx/>
              <a:buNone/>
              <a:defRPr sz="3200">
                <a:solidFill>
                  <a:srgbClr val="003E7D"/>
                </a:solidFill>
              </a:defRPr>
            </a:lvl1pPr>
          </a:lstStyle>
          <a:p>
            <a:pPr lvl="0"/>
            <a:r>
              <a:rPr lang="en-US" noProof="0" dirty="0"/>
              <a:t>&lt;Master subtitle&gt;</a:t>
            </a:r>
          </a:p>
        </p:txBody>
      </p:sp>
      <p:sp>
        <p:nvSpPr>
          <p:cNvPr id="7" name="Text Placeholder 2"/>
          <p:cNvSpPr>
            <a:spLocks noGrp="1"/>
          </p:cNvSpPr>
          <p:nvPr>
            <p:ph type="body" sz="quarter" idx="11" hasCustomPrompt="1"/>
          </p:nvPr>
        </p:nvSpPr>
        <p:spPr>
          <a:xfrm>
            <a:off x="3105807" y="3468141"/>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3468141"/>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p:nvPr>
        </p:nvSpPr>
        <p:spPr>
          <a:xfrm>
            <a:off x="594784" y="1195607"/>
            <a:ext cx="6430433" cy="1395412"/>
          </a:xfrm>
        </p:spPr>
        <p:txBody>
          <a:bodyPr anchor="t"/>
          <a:lstStyle>
            <a:lvl1pPr>
              <a:defRPr>
                <a:solidFill>
                  <a:srgbClr val="003E7D"/>
                </a:solidFill>
              </a:defRPr>
            </a:lvl1pPr>
          </a:lstStyle>
          <a:p>
            <a:pPr lvl="0"/>
            <a:r>
              <a:rPr lang="en-US" noProof="0" dirty="0"/>
              <a:t>Click to edit Master title style</a:t>
            </a:r>
          </a:p>
        </p:txBody>
      </p:sp>
      <p:sp>
        <p:nvSpPr>
          <p:cNvPr id="63491" name="Rectangle 1027"/>
          <p:cNvSpPr>
            <a:spLocks noGrp="1" noChangeArrowheads="1"/>
          </p:cNvSpPr>
          <p:nvPr>
            <p:ph type="subTitle" idx="1"/>
          </p:nvPr>
        </p:nvSpPr>
        <p:spPr>
          <a:xfrm>
            <a:off x="599018" y="2637057"/>
            <a:ext cx="6426200" cy="1335854"/>
          </a:xfrm>
        </p:spPr>
        <p:txBody>
          <a:bodyPr/>
          <a:lstStyle>
            <a:lvl1pPr marL="0" indent="0">
              <a:buFontTx/>
              <a:buNone/>
              <a:defRPr sz="3200">
                <a:solidFill>
                  <a:schemeClr val="bg2"/>
                </a:solidFill>
              </a:defRPr>
            </a:lvl1pPr>
          </a:lstStyle>
          <a:p>
            <a:pPr lvl="0"/>
            <a:r>
              <a:rPr lang="en-US" noProof="0" dirty="0"/>
              <a:t>Click to edit Master subtitle style</a:t>
            </a:r>
          </a:p>
        </p:txBody>
      </p:sp>
      <p:sp>
        <p:nvSpPr>
          <p:cNvPr id="7" name="Text Placeholder 2"/>
          <p:cNvSpPr>
            <a:spLocks noGrp="1"/>
          </p:cNvSpPr>
          <p:nvPr>
            <p:ph type="body" sz="quarter" idx="11" hasCustomPrompt="1"/>
          </p:nvPr>
        </p:nvSpPr>
        <p:spPr>
          <a:xfrm>
            <a:off x="3105807" y="4303713"/>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4303713"/>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594784" y="441435"/>
            <a:ext cx="7004195" cy="1219418"/>
          </a:xfrm>
        </p:spPr>
        <p:txBody>
          <a:bodyPr anchor="t"/>
          <a:lstStyle>
            <a:lvl1pPr>
              <a:defRPr sz="4400">
                <a:solidFill>
                  <a:schemeClr val="bg1"/>
                </a:solidFill>
              </a:defRPr>
            </a:lvl1pPr>
          </a:lstStyle>
          <a:p>
            <a:pPr lvl="0"/>
            <a:r>
              <a:rPr lang="en-US" noProof="0" dirty="0"/>
              <a:t>&lt;Master title&gt;</a:t>
            </a:r>
          </a:p>
        </p:txBody>
      </p:sp>
      <p:sp>
        <p:nvSpPr>
          <p:cNvPr id="63491" name="Rectangle 1027"/>
          <p:cNvSpPr>
            <a:spLocks noGrp="1" noChangeArrowheads="1"/>
          </p:cNvSpPr>
          <p:nvPr>
            <p:ph type="subTitle" idx="1" hasCustomPrompt="1"/>
          </p:nvPr>
        </p:nvSpPr>
        <p:spPr>
          <a:xfrm>
            <a:off x="599017" y="1706890"/>
            <a:ext cx="6999961" cy="1020543"/>
          </a:xfrm>
        </p:spPr>
        <p:txBody>
          <a:bodyPr/>
          <a:lstStyle>
            <a:lvl1pPr marL="0" indent="0">
              <a:buFontTx/>
              <a:buNone/>
              <a:defRPr sz="3200">
                <a:solidFill>
                  <a:schemeClr val="bg1"/>
                </a:solidFill>
              </a:defRPr>
            </a:lvl1pPr>
          </a:lstStyle>
          <a:p>
            <a:pPr lvl="0"/>
            <a:r>
              <a:rPr lang="en-US" noProof="0" dirty="0"/>
              <a:t>&lt;Master subtitle&gt;</a:t>
            </a:r>
          </a:p>
        </p:txBody>
      </p:sp>
      <p:sp>
        <p:nvSpPr>
          <p:cNvPr id="7" name="Text Placeholder 2"/>
          <p:cNvSpPr>
            <a:spLocks noGrp="1"/>
          </p:cNvSpPr>
          <p:nvPr>
            <p:ph type="body" sz="quarter" idx="11" hasCustomPrompt="1"/>
          </p:nvPr>
        </p:nvSpPr>
        <p:spPr>
          <a:xfrm>
            <a:off x="3105807" y="3468141"/>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3468141"/>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594784" y="441435"/>
            <a:ext cx="7004195" cy="1219418"/>
          </a:xfrm>
        </p:spPr>
        <p:txBody>
          <a:bodyPr anchor="t"/>
          <a:lstStyle>
            <a:lvl1pPr>
              <a:defRPr sz="4400">
                <a:solidFill>
                  <a:schemeClr val="bg1"/>
                </a:solidFill>
              </a:defRPr>
            </a:lvl1pPr>
          </a:lstStyle>
          <a:p>
            <a:pPr lvl="0"/>
            <a:r>
              <a:rPr lang="en-US" noProof="0" dirty="0"/>
              <a:t>&lt;Master title&gt;</a:t>
            </a:r>
          </a:p>
        </p:txBody>
      </p:sp>
      <p:sp>
        <p:nvSpPr>
          <p:cNvPr id="63491" name="Rectangle 1027"/>
          <p:cNvSpPr>
            <a:spLocks noGrp="1" noChangeArrowheads="1"/>
          </p:cNvSpPr>
          <p:nvPr>
            <p:ph type="subTitle" idx="1" hasCustomPrompt="1"/>
          </p:nvPr>
        </p:nvSpPr>
        <p:spPr>
          <a:xfrm>
            <a:off x="599017" y="1706890"/>
            <a:ext cx="6999961" cy="1020543"/>
          </a:xfrm>
        </p:spPr>
        <p:txBody>
          <a:bodyPr/>
          <a:lstStyle>
            <a:lvl1pPr marL="0" indent="0">
              <a:buFontTx/>
              <a:buNone/>
              <a:defRPr sz="3200">
                <a:solidFill>
                  <a:schemeClr val="bg1"/>
                </a:solidFill>
              </a:defRPr>
            </a:lvl1pPr>
          </a:lstStyle>
          <a:p>
            <a:pPr lvl="0"/>
            <a:r>
              <a:rPr lang="en-US" noProof="0" dirty="0"/>
              <a:t>&lt;Master subtitle&gt;</a:t>
            </a:r>
          </a:p>
        </p:txBody>
      </p:sp>
      <p:sp>
        <p:nvSpPr>
          <p:cNvPr id="7" name="Text Placeholder 2"/>
          <p:cNvSpPr>
            <a:spLocks noGrp="1"/>
          </p:cNvSpPr>
          <p:nvPr>
            <p:ph type="body" sz="quarter" idx="11" hasCustomPrompt="1"/>
          </p:nvPr>
        </p:nvSpPr>
        <p:spPr>
          <a:xfrm>
            <a:off x="3105807" y="3468141"/>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3468141"/>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594784" y="441435"/>
            <a:ext cx="7004195" cy="1219418"/>
          </a:xfrm>
        </p:spPr>
        <p:txBody>
          <a:bodyPr anchor="t"/>
          <a:lstStyle>
            <a:lvl1pPr>
              <a:defRPr sz="4400">
                <a:solidFill>
                  <a:schemeClr val="bg1"/>
                </a:solidFill>
              </a:defRPr>
            </a:lvl1pPr>
          </a:lstStyle>
          <a:p>
            <a:pPr lvl="0"/>
            <a:r>
              <a:rPr lang="en-US" noProof="0" dirty="0"/>
              <a:t>&lt;Master title&gt;</a:t>
            </a:r>
          </a:p>
        </p:txBody>
      </p:sp>
      <p:sp>
        <p:nvSpPr>
          <p:cNvPr id="63491" name="Rectangle 1027"/>
          <p:cNvSpPr>
            <a:spLocks noGrp="1" noChangeArrowheads="1"/>
          </p:cNvSpPr>
          <p:nvPr>
            <p:ph type="subTitle" idx="1" hasCustomPrompt="1"/>
          </p:nvPr>
        </p:nvSpPr>
        <p:spPr>
          <a:xfrm>
            <a:off x="599017" y="1706890"/>
            <a:ext cx="6999961" cy="1020543"/>
          </a:xfrm>
        </p:spPr>
        <p:txBody>
          <a:bodyPr/>
          <a:lstStyle>
            <a:lvl1pPr marL="0" indent="0">
              <a:buFontTx/>
              <a:buNone/>
              <a:defRPr sz="3200">
                <a:solidFill>
                  <a:schemeClr val="bg1"/>
                </a:solidFill>
              </a:defRPr>
            </a:lvl1pPr>
          </a:lstStyle>
          <a:p>
            <a:pPr lvl="0"/>
            <a:r>
              <a:rPr lang="en-US" noProof="0" dirty="0"/>
              <a:t>&lt;Master subtitle&gt;</a:t>
            </a:r>
          </a:p>
        </p:txBody>
      </p:sp>
      <p:sp>
        <p:nvSpPr>
          <p:cNvPr id="7" name="Text Placeholder 2"/>
          <p:cNvSpPr>
            <a:spLocks noGrp="1"/>
          </p:cNvSpPr>
          <p:nvPr>
            <p:ph type="body" sz="quarter" idx="11" hasCustomPrompt="1"/>
          </p:nvPr>
        </p:nvSpPr>
        <p:spPr>
          <a:xfrm>
            <a:off x="3105807" y="3468141"/>
            <a:ext cx="3919409" cy="1544637"/>
          </a:xfrm>
        </p:spPr>
        <p:txBody>
          <a:bodyPr/>
          <a:lstStyle>
            <a:lvl1pPr marL="57150" indent="0">
              <a:buNone/>
              <a:defRPr sz="2400" b="0" baseline="0">
                <a:solidFill>
                  <a:srgbClr val="002060"/>
                </a:solidFill>
              </a:defRPr>
            </a:lvl1pPr>
          </a:lstStyle>
          <a:p>
            <a:pPr marL="342900" marR="0" lvl="0" indent="-285750" algn="l" defTabSz="914400" rtl="0" eaLnBrk="1" fontAlgn="base" latinLnBrk="0" hangingPunct="1">
              <a:lnSpc>
                <a:spcPct val="100000"/>
              </a:lnSpc>
              <a:spcBef>
                <a:spcPct val="20000"/>
              </a:spcBef>
              <a:spcAft>
                <a:spcPct val="0"/>
              </a:spcAft>
              <a:buClrTx/>
              <a:buSzTx/>
              <a:tabLst/>
              <a:defRPr/>
            </a:pPr>
            <a:r>
              <a:rPr lang="en-US" dirty="0"/>
              <a:t>&lt;Audience&gt;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&lt;Presenter&gt;</a:t>
            </a:r>
          </a:p>
          <a:p>
            <a:pPr marL="342900" marR="0" lvl="0" indent="-285750" algn="l" defTabSz="914400" rtl="0" eaLnBrk="1" fontAlgn="base" latinLnBrk="0" hangingPunct="1">
              <a:lnSpc>
                <a:spcPct val="100000"/>
              </a:lnSpc>
              <a:spcBef>
                <a:spcPct val="20000"/>
              </a:spcBef>
              <a:spcAft>
                <a:spcPct val="0"/>
              </a:spcAft>
              <a:buClrTx/>
              <a:buSzTx/>
              <a:tabLst/>
              <a:defRPr/>
            </a:pPr>
            <a:r>
              <a:rPr lang="en-US" dirty="0"/>
              <a:t>&lt;Date&gt;</a:t>
            </a:r>
          </a:p>
        </p:txBody>
      </p:sp>
      <p:sp>
        <p:nvSpPr>
          <p:cNvPr id="4" name="TextBox 3"/>
          <p:cNvSpPr txBox="1"/>
          <p:nvPr userDrawn="1"/>
        </p:nvSpPr>
        <p:spPr>
          <a:xfrm>
            <a:off x="594784" y="3468141"/>
            <a:ext cx="2511023" cy="1348061"/>
          </a:xfrm>
          <a:prstGeom prst="rect">
            <a:avLst/>
          </a:prstGeom>
          <a:noFill/>
        </p:spPr>
        <p:txBody>
          <a:bodyPr wrap="square" rtlCol="0">
            <a:spAutoFit/>
          </a:bodyPr>
          <a:lstStyle/>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Presented to:</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By:</a:t>
            </a:r>
          </a:p>
          <a:p>
            <a:pPr marL="342900" marR="0" lvl="0" indent="-285750" algn="l" defTabSz="914400" rtl="0" eaLnBrk="1" fontAlgn="base" latinLnBrk="0" hangingPunct="1">
              <a:lnSpc>
                <a:spcPct val="100000"/>
              </a:lnSpc>
              <a:spcBef>
                <a:spcPct val="20000"/>
              </a:spcBef>
              <a:spcAft>
                <a:spcPct val="0"/>
              </a:spcAft>
              <a:buClrTx/>
              <a:buSzTx/>
              <a:buFontTx/>
              <a:buNone/>
              <a:tabLst/>
              <a:defRPr/>
            </a:pPr>
            <a:r>
              <a:rPr lang="en-US" dirty="0">
                <a:solidFill>
                  <a:srgbClr val="0070C0"/>
                </a:solidFill>
              </a:rPr>
              <a:t>Date: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71500" y="1084056"/>
            <a:ext cx="10733617" cy="4391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099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1021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6019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421895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057552"/>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38851" y="1057552"/>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2998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1027" name="Rectangle 7"/>
          <p:cNvSpPr>
            <a:spLocks noGrp="1" noChangeArrowheads="1"/>
          </p:cNvSpPr>
          <p:nvPr>
            <p:ph type="title"/>
          </p:nvPr>
        </p:nvSpPr>
        <p:spPr bwMode="auto">
          <a:xfrm>
            <a:off x="571500" y="344488"/>
            <a:ext cx="1129665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8" name="Rectangle 8"/>
          <p:cNvSpPr>
            <a:spLocks noGrp="1" noChangeArrowheads="1"/>
          </p:cNvSpPr>
          <p:nvPr>
            <p:ph type="body" idx="1"/>
          </p:nvPr>
        </p:nvSpPr>
        <p:spPr bwMode="auto">
          <a:xfrm>
            <a:off x="571500" y="1133477"/>
            <a:ext cx="10733617"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17">
            <a:extLst>
              <a:ext uri="{FF2B5EF4-FFF2-40B4-BE49-F238E27FC236}">
                <a16:creationId xmlns:a16="http://schemas.microsoft.com/office/drawing/2014/main" id="{C849D187-2357-4EEB-8070-039A59C33455}"/>
              </a:ext>
            </a:extLst>
          </p:cNvPr>
          <p:cNvSpPr>
            <a:spLocks noChangeArrowheads="1"/>
          </p:cNvSpPr>
          <p:nvPr userDrawn="1"/>
        </p:nvSpPr>
        <p:spPr bwMode="auto">
          <a:xfrm>
            <a:off x="4826000" y="6438025"/>
            <a:ext cx="2540000" cy="295284"/>
          </a:xfrm>
          <a:prstGeom prst="rect">
            <a:avLst/>
          </a:prstGeom>
          <a:noFill/>
          <a:ln w="9525">
            <a:noFill/>
            <a:miter lim="800000"/>
            <a:headEnd/>
            <a:tailEnd/>
          </a:ln>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400">
                <a:solidFill>
                  <a:schemeClr val="tx1"/>
                </a:solidFill>
                <a:latin typeface="Arial" panose="020B0604020202020204" pitchFamily="34" charset="0"/>
              </a:defRPr>
            </a:lvl9pPr>
          </a:lstStyle>
          <a:p>
            <a:pPr algn="ctr" eaLnBrk="1" hangingPunct="1">
              <a:defRPr/>
            </a:pPr>
            <a:fld id="{072AC460-1270-4052-8C52-C67A23236931}" type="slidenum">
              <a:rPr lang="en-US" altLang="en-US" sz="1200" b="1" smtClean="0">
                <a:solidFill>
                  <a:schemeClr val="bg1"/>
                </a:solidFill>
              </a:rPr>
              <a:pPr algn="ctr" eaLnBrk="1" hangingPunct="1">
                <a:defRPr/>
              </a:pPr>
              <a:t>‹#›</a:t>
            </a:fld>
            <a:endParaRPr lang="en-US" altLang="en-US" sz="1200" b="1" dirty="0">
              <a:solidFill>
                <a:schemeClr val="bg1"/>
              </a:solidFill>
            </a:endParaRPr>
          </a:p>
        </p:txBody>
      </p:sp>
    </p:spTree>
    <p:extLst>
      <p:ext uri="{BB962C8B-B14F-4D97-AF65-F5344CB8AC3E}">
        <p14:creationId xmlns:p14="http://schemas.microsoft.com/office/powerpoint/2010/main" val="3449125947"/>
      </p:ext>
    </p:extLst>
  </p:cSld>
  <p:clrMap bg1="lt1" tx1="dk1" bg2="lt2" tx2="dk2" accent1="accent1" accent2="accent2" accent3="accent3" accent4="accent4" accent5="accent5" accent6="accent6" hlink="hlink" folHlink="folHlink"/>
  <p:sldLayoutIdLst>
    <p:sldLayoutId id="2147483673" r:id="rId1"/>
    <p:sldLayoutId id="2147483685" r:id="rId2"/>
    <p:sldLayoutId id="2147483686" r:id="rId3"/>
    <p:sldLayoutId id="2147483687" r:id="rId4"/>
    <p:sldLayoutId id="2147483688" r:id="rId5"/>
    <p:sldLayoutId id="2147483689"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txStyles>
    <p:titleStyle>
      <a:lvl1pPr algn="l" rtl="0" eaLnBrk="1" fontAlgn="base" hangingPunct="1">
        <a:spcBef>
          <a:spcPct val="0"/>
        </a:spcBef>
        <a:spcAft>
          <a:spcPct val="0"/>
        </a:spcAft>
        <a:defRPr sz="4000" b="1">
          <a:solidFill>
            <a:srgbClr val="1D2F68"/>
          </a:solidFill>
          <a:latin typeface="+mj-lt"/>
          <a:ea typeface="+mj-ea"/>
          <a:cs typeface="+mj-cs"/>
        </a:defRPr>
      </a:lvl1pPr>
      <a:lvl2pPr algn="l" rtl="0" eaLnBrk="1" fontAlgn="base" hangingPunct="1">
        <a:spcBef>
          <a:spcPct val="0"/>
        </a:spcBef>
        <a:spcAft>
          <a:spcPct val="0"/>
        </a:spcAft>
        <a:defRPr sz="4000" b="1">
          <a:solidFill>
            <a:srgbClr val="1D2F68"/>
          </a:solidFill>
          <a:latin typeface="Arial" charset="0"/>
        </a:defRPr>
      </a:lvl2pPr>
      <a:lvl3pPr algn="l" rtl="0" eaLnBrk="1" fontAlgn="base" hangingPunct="1">
        <a:spcBef>
          <a:spcPct val="0"/>
        </a:spcBef>
        <a:spcAft>
          <a:spcPct val="0"/>
        </a:spcAft>
        <a:defRPr sz="4000" b="1">
          <a:solidFill>
            <a:srgbClr val="1D2F68"/>
          </a:solidFill>
          <a:latin typeface="Arial" charset="0"/>
        </a:defRPr>
      </a:lvl3pPr>
      <a:lvl4pPr algn="l" rtl="0" eaLnBrk="1" fontAlgn="base" hangingPunct="1">
        <a:spcBef>
          <a:spcPct val="0"/>
        </a:spcBef>
        <a:spcAft>
          <a:spcPct val="0"/>
        </a:spcAft>
        <a:defRPr sz="4000" b="1">
          <a:solidFill>
            <a:srgbClr val="1D2F68"/>
          </a:solidFill>
          <a:latin typeface="Arial" charset="0"/>
        </a:defRPr>
      </a:lvl4pPr>
      <a:lvl5pPr algn="l" rtl="0" eaLnBrk="1" fontAlgn="base" hangingPunct="1">
        <a:spcBef>
          <a:spcPct val="0"/>
        </a:spcBef>
        <a:spcAft>
          <a:spcPct val="0"/>
        </a:spcAft>
        <a:defRPr sz="4000" b="1">
          <a:solidFill>
            <a:srgbClr val="1D2F68"/>
          </a:solidFill>
          <a:latin typeface="Arial"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1" fontAlgn="base" hangingPunct="1">
        <a:spcBef>
          <a:spcPct val="20000"/>
        </a:spcBef>
        <a:spcAft>
          <a:spcPct val="0"/>
        </a:spcAft>
        <a:buChar char="•"/>
        <a:defRPr sz="28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Massport Community Advisory Committee </a:t>
            </a:r>
          </a:p>
        </p:txBody>
      </p:sp>
      <p:sp>
        <p:nvSpPr>
          <p:cNvPr id="3" name="Subtitle 2"/>
          <p:cNvSpPr>
            <a:spLocks noGrp="1"/>
          </p:cNvSpPr>
          <p:nvPr>
            <p:ph type="subTitle" idx="1"/>
          </p:nvPr>
        </p:nvSpPr>
        <p:spPr/>
        <p:txBody>
          <a:bodyPr/>
          <a:lstStyle/>
          <a:p>
            <a:r>
              <a:rPr lang="en-US" dirty="0"/>
              <a:t>General Meeting</a:t>
            </a:r>
          </a:p>
        </p:txBody>
      </p:sp>
      <p:sp>
        <p:nvSpPr>
          <p:cNvPr id="4" name="Text Placeholder 3"/>
          <p:cNvSpPr>
            <a:spLocks noGrp="1"/>
          </p:cNvSpPr>
          <p:nvPr>
            <p:ph type="body" sz="quarter" idx="11"/>
          </p:nvPr>
        </p:nvSpPr>
        <p:spPr>
          <a:xfrm>
            <a:off x="2571751" y="4303713"/>
            <a:ext cx="4453466" cy="1544637"/>
          </a:xfrm>
        </p:spPr>
        <p:txBody>
          <a:bodyPr/>
          <a:lstStyle/>
          <a:p>
            <a:r>
              <a:rPr lang="en-US" dirty="0"/>
              <a:t>MCAC Members</a:t>
            </a:r>
          </a:p>
          <a:p>
            <a:r>
              <a:rPr lang="en-US" dirty="0"/>
              <a:t>Marie Kennington-Gardiner June 18, 2026</a:t>
            </a:r>
          </a:p>
        </p:txBody>
      </p:sp>
    </p:spTree>
    <p:extLst>
      <p:ext uri="{BB962C8B-B14F-4D97-AF65-F5344CB8AC3E}">
        <p14:creationId xmlns:p14="http://schemas.microsoft.com/office/powerpoint/2010/main" val="201979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4D4DA6-CA37-BF58-D611-27635CC2ABA0}"/>
              </a:ext>
            </a:extLst>
          </p:cNvPr>
          <p:cNvPicPr>
            <a:picLocks noChangeAspect="1"/>
          </p:cNvPicPr>
          <p:nvPr/>
        </p:nvPicPr>
        <p:blipFill>
          <a:blip r:embed="rId3"/>
          <a:stretch>
            <a:fillRect/>
          </a:stretch>
        </p:blipFill>
        <p:spPr>
          <a:xfrm>
            <a:off x="0" y="0"/>
            <a:ext cx="12306300" cy="6979525"/>
          </a:xfrm>
          <a:prstGeom prst="rect">
            <a:avLst/>
          </a:prstGeom>
        </p:spPr>
      </p:pic>
    </p:spTree>
    <p:extLst>
      <p:ext uri="{BB962C8B-B14F-4D97-AF65-F5344CB8AC3E}">
        <p14:creationId xmlns:p14="http://schemas.microsoft.com/office/powerpoint/2010/main" val="20914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3B05A2-E2CA-1DA6-0B78-FBA41E528F55}"/>
              </a:ext>
            </a:extLst>
          </p:cNvPr>
          <p:cNvPicPr>
            <a:picLocks noChangeAspect="1"/>
          </p:cNvPicPr>
          <p:nvPr/>
        </p:nvPicPr>
        <p:blipFill>
          <a:blip r:embed="rId3"/>
          <a:stretch>
            <a:fillRect/>
          </a:stretch>
        </p:blipFill>
        <p:spPr>
          <a:xfrm>
            <a:off x="0" y="0"/>
            <a:ext cx="12402749" cy="6400800"/>
          </a:xfrm>
          <a:prstGeom prst="rect">
            <a:avLst/>
          </a:prstGeom>
        </p:spPr>
      </p:pic>
    </p:spTree>
    <p:extLst>
      <p:ext uri="{BB962C8B-B14F-4D97-AF65-F5344CB8AC3E}">
        <p14:creationId xmlns:p14="http://schemas.microsoft.com/office/powerpoint/2010/main" val="2470223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B59AB4-E40B-43A9-42B4-987B42628BB1}"/>
              </a:ext>
            </a:extLst>
          </p:cNvPr>
          <p:cNvPicPr>
            <a:picLocks noChangeAspect="1"/>
          </p:cNvPicPr>
          <p:nvPr/>
        </p:nvPicPr>
        <p:blipFill>
          <a:blip r:embed="rId3"/>
          <a:stretch>
            <a:fillRect/>
          </a:stretch>
        </p:blipFill>
        <p:spPr>
          <a:xfrm>
            <a:off x="1019104" y="192158"/>
            <a:ext cx="10330685" cy="5811600"/>
          </a:xfrm>
          <a:prstGeom prst="rect">
            <a:avLst/>
          </a:prstGeom>
        </p:spPr>
      </p:pic>
    </p:spTree>
    <p:extLst>
      <p:ext uri="{BB962C8B-B14F-4D97-AF65-F5344CB8AC3E}">
        <p14:creationId xmlns:p14="http://schemas.microsoft.com/office/powerpoint/2010/main" val="1195801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09D26-ADD5-E2E6-A031-A93ED57F896C}"/>
              </a:ext>
            </a:extLst>
          </p:cNvPr>
          <p:cNvSpPr>
            <a:spLocks noGrp="1"/>
          </p:cNvSpPr>
          <p:nvPr>
            <p:ph type="title"/>
          </p:nvPr>
        </p:nvSpPr>
        <p:spPr/>
        <p:txBody>
          <a:bodyPr/>
          <a:lstStyle/>
          <a:p>
            <a:r>
              <a:rPr lang="es-ES" dirty="0"/>
              <a:t>RNAV (GPS) Y RWY 22L </a:t>
            </a:r>
            <a:r>
              <a:rPr lang="es-ES" dirty="0" err="1"/>
              <a:t>Utilization</a:t>
            </a:r>
            <a:r>
              <a:rPr lang="es-ES" dirty="0"/>
              <a:t> </a:t>
            </a:r>
            <a:endParaRPr lang="en-US" dirty="0"/>
          </a:p>
        </p:txBody>
      </p:sp>
      <p:pic>
        <p:nvPicPr>
          <p:cNvPr id="4" name="Picture 3">
            <a:extLst>
              <a:ext uri="{FF2B5EF4-FFF2-40B4-BE49-F238E27FC236}">
                <a16:creationId xmlns:a16="http://schemas.microsoft.com/office/drawing/2014/main" id="{8AF76869-1735-61AD-2010-9E85CAA5689D}"/>
              </a:ext>
            </a:extLst>
          </p:cNvPr>
          <p:cNvPicPr>
            <a:picLocks noChangeAspect="1"/>
          </p:cNvPicPr>
          <p:nvPr/>
        </p:nvPicPr>
        <p:blipFill>
          <a:blip r:embed="rId3"/>
          <a:stretch>
            <a:fillRect/>
          </a:stretch>
        </p:blipFill>
        <p:spPr>
          <a:xfrm>
            <a:off x="571500" y="1084056"/>
            <a:ext cx="10428330" cy="4978394"/>
          </a:xfrm>
          <a:prstGeom prst="rect">
            <a:avLst/>
          </a:prstGeom>
        </p:spPr>
      </p:pic>
    </p:spTree>
    <p:extLst>
      <p:ext uri="{BB962C8B-B14F-4D97-AF65-F5344CB8AC3E}">
        <p14:creationId xmlns:p14="http://schemas.microsoft.com/office/powerpoint/2010/main" val="205164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869C6-4186-4F3C-8CB2-C65F41644E55}"/>
              </a:ext>
            </a:extLst>
          </p:cNvPr>
          <p:cNvSpPr>
            <a:spLocks noGrp="1"/>
          </p:cNvSpPr>
          <p:nvPr>
            <p:ph type="title"/>
          </p:nvPr>
        </p:nvSpPr>
        <p:spPr/>
        <p:txBody>
          <a:bodyPr/>
          <a:lstStyle/>
          <a:p>
            <a:r>
              <a:rPr lang="en-US" dirty="0"/>
              <a:t>Current RNAV (GPS) Y RWY 22L</a:t>
            </a:r>
          </a:p>
        </p:txBody>
      </p:sp>
      <p:pic>
        <p:nvPicPr>
          <p:cNvPr id="6" name="Picture 5">
            <a:extLst>
              <a:ext uri="{FF2B5EF4-FFF2-40B4-BE49-F238E27FC236}">
                <a16:creationId xmlns:a16="http://schemas.microsoft.com/office/drawing/2014/main" id="{B511AA88-6B75-D06B-AD0C-1D1C3F771D6E}"/>
              </a:ext>
            </a:extLst>
          </p:cNvPr>
          <p:cNvPicPr>
            <a:picLocks noChangeAspect="1"/>
          </p:cNvPicPr>
          <p:nvPr/>
        </p:nvPicPr>
        <p:blipFill>
          <a:blip r:embed="rId3"/>
          <a:stretch>
            <a:fillRect/>
          </a:stretch>
        </p:blipFill>
        <p:spPr>
          <a:xfrm>
            <a:off x="1062892" y="1227627"/>
            <a:ext cx="9435501" cy="4789940"/>
          </a:xfrm>
          <a:prstGeom prst="rect">
            <a:avLst/>
          </a:prstGeom>
        </p:spPr>
      </p:pic>
    </p:spTree>
    <p:extLst>
      <p:ext uri="{BB962C8B-B14F-4D97-AF65-F5344CB8AC3E}">
        <p14:creationId xmlns:p14="http://schemas.microsoft.com/office/powerpoint/2010/main" val="2728030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E72D7-4341-8F8D-43A2-D7C9298F2204}"/>
              </a:ext>
            </a:extLst>
          </p:cNvPr>
          <p:cNvSpPr>
            <a:spLocks noGrp="1"/>
          </p:cNvSpPr>
          <p:nvPr>
            <p:ph type="title"/>
          </p:nvPr>
        </p:nvSpPr>
        <p:spPr/>
        <p:txBody>
          <a:bodyPr/>
          <a:lstStyle/>
          <a:p>
            <a:r>
              <a:rPr lang="fr-FR" dirty="0"/>
              <a:t>2024 RNAV (GPS) Y RWY 22L Usage</a:t>
            </a:r>
            <a:endParaRPr lang="en-US" dirty="0"/>
          </a:p>
        </p:txBody>
      </p:sp>
      <p:pic>
        <p:nvPicPr>
          <p:cNvPr id="4" name="Picture 3">
            <a:extLst>
              <a:ext uri="{FF2B5EF4-FFF2-40B4-BE49-F238E27FC236}">
                <a16:creationId xmlns:a16="http://schemas.microsoft.com/office/drawing/2014/main" id="{D51B96E3-EE2A-C811-DCB7-0B1A9D59D89B}"/>
              </a:ext>
            </a:extLst>
          </p:cNvPr>
          <p:cNvPicPr>
            <a:picLocks noChangeAspect="1"/>
          </p:cNvPicPr>
          <p:nvPr/>
        </p:nvPicPr>
        <p:blipFill>
          <a:blip r:embed="rId3"/>
          <a:stretch>
            <a:fillRect/>
          </a:stretch>
        </p:blipFill>
        <p:spPr>
          <a:xfrm>
            <a:off x="571500" y="1004317"/>
            <a:ext cx="11160419" cy="4849365"/>
          </a:xfrm>
          <a:prstGeom prst="rect">
            <a:avLst/>
          </a:prstGeom>
        </p:spPr>
      </p:pic>
    </p:spTree>
    <p:extLst>
      <p:ext uri="{BB962C8B-B14F-4D97-AF65-F5344CB8AC3E}">
        <p14:creationId xmlns:p14="http://schemas.microsoft.com/office/powerpoint/2010/main" val="2452258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E16C-35A3-FB51-9E16-EDFE4B59729D}"/>
              </a:ext>
            </a:extLst>
          </p:cNvPr>
          <p:cNvSpPr>
            <a:spLocks noGrp="1"/>
          </p:cNvSpPr>
          <p:nvPr>
            <p:ph type="title"/>
          </p:nvPr>
        </p:nvSpPr>
        <p:spPr/>
        <p:txBody>
          <a:bodyPr/>
          <a:lstStyle/>
          <a:p>
            <a:r>
              <a:rPr lang="fr-FR" dirty="0"/>
              <a:t>2026 RNAV (GPS) Y RWY 22L Usage</a:t>
            </a:r>
            <a:endParaRPr lang="en-US" dirty="0"/>
          </a:p>
        </p:txBody>
      </p:sp>
      <p:pic>
        <p:nvPicPr>
          <p:cNvPr id="4" name="Picture 3">
            <a:extLst>
              <a:ext uri="{FF2B5EF4-FFF2-40B4-BE49-F238E27FC236}">
                <a16:creationId xmlns:a16="http://schemas.microsoft.com/office/drawing/2014/main" id="{948DD934-3E5B-395F-8BF2-B0604B6168A2}"/>
              </a:ext>
            </a:extLst>
          </p:cNvPr>
          <p:cNvPicPr>
            <a:picLocks noChangeAspect="1"/>
          </p:cNvPicPr>
          <p:nvPr/>
        </p:nvPicPr>
        <p:blipFill>
          <a:blip r:embed="rId3"/>
          <a:stretch>
            <a:fillRect/>
          </a:stretch>
        </p:blipFill>
        <p:spPr>
          <a:xfrm>
            <a:off x="273473" y="1154545"/>
            <a:ext cx="11645053" cy="4811857"/>
          </a:xfrm>
          <a:prstGeom prst="rect">
            <a:avLst/>
          </a:prstGeom>
        </p:spPr>
      </p:pic>
    </p:spTree>
    <p:extLst>
      <p:ext uri="{BB962C8B-B14F-4D97-AF65-F5344CB8AC3E}">
        <p14:creationId xmlns:p14="http://schemas.microsoft.com/office/powerpoint/2010/main" val="267197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9A7E9-8473-8608-17D8-4B7FDE183A9A}"/>
              </a:ext>
            </a:extLst>
          </p:cNvPr>
          <p:cNvSpPr>
            <a:spLocks noGrp="1"/>
          </p:cNvSpPr>
          <p:nvPr>
            <p:ph type="title"/>
          </p:nvPr>
        </p:nvSpPr>
        <p:spPr/>
        <p:txBody>
          <a:bodyPr/>
          <a:lstStyle/>
          <a:p>
            <a:r>
              <a:rPr lang="en-US" dirty="0"/>
              <a:t>RNAV (GPS) Y RWY 22L Usage Summary</a:t>
            </a:r>
          </a:p>
        </p:txBody>
      </p:sp>
      <p:sp>
        <p:nvSpPr>
          <p:cNvPr id="3" name="TextBox 2">
            <a:extLst>
              <a:ext uri="{FF2B5EF4-FFF2-40B4-BE49-F238E27FC236}">
                <a16:creationId xmlns:a16="http://schemas.microsoft.com/office/drawing/2014/main" id="{CE915FF5-3300-EF1A-C920-1D218DC229D2}"/>
              </a:ext>
            </a:extLst>
          </p:cNvPr>
          <p:cNvSpPr txBox="1"/>
          <p:nvPr/>
        </p:nvSpPr>
        <p:spPr>
          <a:xfrm>
            <a:off x="877455" y="1459345"/>
            <a:ext cx="9716654" cy="3539430"/>
          </a:xfrm>
          <a:prstGeom prst="rect">
            <a:avLst/>
          </a:prstGeom>
          <a:noFill/>
        </p:spPr>
        <p:txBody>
          <a:bodyPr wrap="square" rtlCol="0">
            <a:spAutoFit/>
          </a:bodyPr>
          <a:lstStyle/>
          <a:p>
            <a:pPr marL="342900" indent="-342900">
              <a:buFont typeface="Arial" panose="020B0604020202020204" pitchFamily="34" charset="0"/>
              <a:buChar char="•"/>
            </a:pPr>
            <a:endParaRPr lang="en-US" sz="2800" b="1" dirty="0">
              <a:solidFill>
                <a:schemeClr val="tx2"/>
              </a:solidFill>
              <a:latin typeface="+mj-lt"/>
              <a:ea typeface="+mj-ea"/>
              <a:cs typeface="+mj-cs"/>
            </a:endParaRPr>
          </a:p>
          <a:p>
            <a:pPr marL="342900" indent="-342900">
              <a:buFont typeface="Arial" panose="020B0604020202020204" pitchFamily="34" charset="0"/>
              <a:buChar char="•"/>
            </a:pPr>
            <a:r>
              <a:rPr lang="en-US" sz="2800" b="1" dirty="0">
                <a:solidFill>
                  <a:schemeClr val="tx2"/>
                </a:solidFill>
                <a:latin typeface="+mj-lt"/>
                <a:ea typeface="+mj-ea"/>
                <a:cs typeface="+mj-cs"/>
              </a:rPr>
              <a:t>BOS TRACON completed training controllers and implemented the new procedure.</a:t>
            </a:r>
          </a:p>
          <a:p>
            <a:pPr marL="342900" indent="-342900">
              <a:buFont typeface="Arial" panose="020B0604020202020204" pitchFamily="34" charset="0"/>
              <a:buChar char="•"/>
            </a:pPr>
            <a:endParaRPr lang="en-US" sz="2800" b="1" dirty="0">
              <a:solidFill>
                <a:schemeClr val="tx2"/>
              </a:solidFill>
              <a:latin typeface="+mj-lt"/>
              <a:ea typeface="+mj-ea"/>
              <a:cs typeface="+mj-cs"/>
            </a:endParaRPr>
          </a:p>
          <a:p>
            <a:pPr marL="342900" indent="-342900">
              <a:buFont typeface="Arial" panose="020B0604020202020204" pitchFamily="34" charset="0"/>
              <a:buChar char="•"/>
            </a:pPr>
            <a:r>
              <a:rPr lang="en-US" sz="2800" b="1" dirty="0">
                <a:solidFill>
                  <a:schemeClr val="tx2"/>
                </a:solidFill>
                <a:latin typeface="+mj-lt"/>
                <a:ea typeface="+mj-ea"/>
                <a:cs typeface="+mj-cs"/>
              </a:rPr>
              <a:t>Change was implemented on June 13, 2024.</a:t>
            </a:r>
          </a:p>
          <a:p>
            <a:pPr marL="342900" indent="-342900">
              <a:buFont typeface="Arial" panose="020B0604020202020204" pitchFamily="34" charset="0"/>
              <a:buChar char="•"/>
            </a:pPr>
            <a:endParaRPr lang="en-US" sz="2800" b="1" dirty="0">
              <a:solidFill>
                <a:schemeClr val="tx2"/>
              </a:solidFill>
              <a:latin typeface="+mj-lt"/>
              <a:ea typeface="+mj-ea"/>
              <a:cs typeface="+mj-cs"/>
            </a:endParaRPr>
          </a:p>
          <a:p>
            <a:pPr marL="342900" indent="-342900">
              <a:buFont typeface="Arial" panose="020B0604020202020204" pitchFamily="34" charset="0"/>
              <a:buChar char="•"/>
            </a:pPr>
            <a:r>
              <a:rPr lang="en-US" sz="2800" b="1" dirty="0">
                <a:solidFill>
                  <a:schemeClr val="tx2"/>
                </a:solidFill>
                <a:latin typeface="+mj-lt"/>
                <a:ea typeface="+mj-ea"/>
                <a:cs typeface="+mj-cs"/>
              </a:rPr>
              <a:t>Usage depends mostly on </a:t>
            </a:r>
            <a:r>
              <a:rPr lang="en-US" sz="2800" b="1" u="sng" dirty="0">
                <a:solidFill>
                  <a:schemeClr val="tx2"/>
                </a:solidFill>
                <a:latin typeface="+mj-lt"/>
                <a:ea typeface="+mj-ea"/>
                <a:cs typeface="+mj-cs"/>
              </a:rPr>
              <a:t>interactions with other aircraft in sequence.</a:t>
            </a:r>
          </a:p>
        </p:txBody>
      </p:sp>
    </p:spTree>
    <p:extLst>
      <p:ext uri="{BB962C8B-B14F-4D97-AF65-F5344CB8AC3E}">
        <p14:creationId xmlns:p14="http://schemas.microsoft.com/office/powerpoint/2010/main" val="2892565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E3C4-04D3-BE9A-BE86-732A3498F546}"/>
              </a:ext>
            </a:extLst>
          </p:cNvPr>
          <p:cNvSpPr>
            <a:spLocks noGrp="1"/>
          </p:cNvSpPr>
          <p:nvPr>
            <p:ph type="title"/>
          </p:nvPr>
        </p:nvSpPr>
        <p:spPr/>
        <p:txBody>
          <a:bodyPr/>
          <a:lstStyle/>
          <a:p>
            <a:r>
              <a:rPr lang="en-US" dirty="0"/>
              <a:t>RWY 22L/R RNAV SIDs Usage (8 SIDs) </a:t>
            </a:r>
          </a:p>
        </p:txBody>
      </p:sp>
      <p:pic>
        <p:nvPicPr>
          <p:cNvPr id="4" name="Picture 3">
            <a:extLst>
              <a:ext uri="{FF2B5EF4-FFF2-40B4-BE49-F238E27FC236}">
                <a16:creationId xmlns:a16="http://schemas.microsoft.com/office/drawing/2014/main" id="{7FB540A3-57A4-CA22-7924-E4A2CC81663F}"/>
              </a:ext>
            </a:extLst>
          </p:cNvPr>
          <p:cNvPicPr>
            <a:picLocks noChangeAspect="1"/>
          </p:cNvPicPr>
          <p:nvPr/>
        </p:nvPicPr>
        <p:blipFill>
          <a:blip r:embed="rId3"/>
          <a:stretch>
            <a:fillRect/>
          </a:stretch>
        </p:blipFill>
        <p:spPr>
          <a:xfrm>
            <a:off x="904453" y="1040056"/>
            <a:ext cx="10184444" cy="4777887"/>
          </a:xfrm>
          <a:prstGeom prst="rect">
            <a:avLst/>
          </a:prstGeom>
        </p:spPr>
      </p:pic>
    </p:spTree>
    <p:extLst>
      <p:ext uri="{BB962C8B-B14F-4D97-AF65-F5344CB8AC3E}">
        <p14:creationId xmlns:p14="http://schemas.microsoft.com/office/powerpoint/2010/main" val="498769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9925-6A8C-CDBF-7543-AE13DE1869DE}"/>
              </a:ext>
            </a:extLst>
          </p:cNvPr>
          <p:cNvSpPr>
            <a:spLocks noGrp="1"/>
          </p:cNvSpPr>
          <p:nvPr>
            <p:ph type="title"/>
          </p:nvPr>
        </p:nvSpPr>
        <p:spPr/>
        <p:txBody>
          <a:bodyPr/>
          <a:lstStyle/>
          <a:p>
            <a:r>
              <a:rPr lang="pt-BR" dirty="0"/>
              <a:t>RWY 22L/R RNAV SIDs </a:t>
            </a:r>
            <a:endParaRPr lang="en-US" dirty="0"/>
          </a:p>
        </p:txBody>
      </p:sp>
      <p:pic>
        <p:nvPicPr>
          <p:cNvPr id="4" name="Picture 3">
            <a:extLst>
              <a:ext uri="{FF2B5EF4-FFF2-40B4-BE49-F238E27FC236}">
                <a16:creationId xmlns:a16="http://schemas.microsoft.com/office/drawing/2014/main" id="{5D850263-040E-4881-812A-584541F60C0B}"/>
              </a:ext>
            </a:extLst>
          </p:cNvPr>
          <p:cNvPicPr>
            <a:picLocks noChangeAspect="1"/>
          </p:cNvPicPr>
          <p:nvPr/>
        </p:nvPicPr>
        <p:blipFill>
          <a:blip r:embed="rId3"/>
          <a:stretch>
            <a:fillRect/>
          </a:stretch>
        </p:blipFill>
        <p:spPr>
          <a:xfrm>
            <a:off x="359508" y="954088"/>
            <a:ext cx="11230708" cy="5087415"/>
          </a:xfrm>
          <a:prstGeom prst="rect">
            <a:avLst/>
          </a:prstGeom>
        </p:spPr>
      </p:pic>
    </p:spTree>
    <p:extLst>
      <p:ext uri="{BB962C8B-B14F-4D97-AF65-F5344CB8AC3E}">
        <p14:creationId xmlns:p14="http://schemas.microsoft.com/office/powerpoint/2010/main" val="390378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859495"/>
            <a:ext cx="11296651" cy="609600"/>
          </a:xfrm>
        </p:spPr>
        <p:txBody>
          <a:bodyPr/>
          <a:lstStyle/>
          <a:p>
            <a:r>
              <a:rPr lang="en-US" dirty="0"/>
              <a:t>AGENDA</a:t>
            </a:r>
          </a:p>
        </p:txBody>
      </p:sp>
      <p:sp>
        <p:nvSpPr>
          <p:cNvPr id="3" name="Content Placeholder 2"/>
          <p:cNvSpPr>
            <a:spLocks noGrp="1"/>
          </p:cNvSpPr>
          <p:nvPr>
            <p:ph idx="1"/>
          </p:nvPr>
        </p:nvSpPr>
        <p:spPr>
          <a:xfrm>
            <a:off x="571500" y="1860433"/>
            <a:ext cx="10733617" cy="4391025"/>
          </a:xfrm>
        </p:spPr>
        <p:txBody>
          <a:bodyPr/>
          <a:lstStyle/>
          <a:p>
            <a:r>
              <a:rPr lang="en-US" dirty="0">
                <a:solidFill>
                  <a:schemeClr val="tx2"/>
                </a:solidFill>
              </a:rPr>
              <a:t>Aircraft Noise Advisory Committee</a:t>
            </a:r>
          </a:p>
          <a:p>
            <a:r>
              <a:rPr lang="en-US" dirty="0">
                <a:solidFill>
                  <a:schemeClr val="tx2"/>
                </a:solidFill>
              </a:rPr>
              <a:t>Noise Policy Review Update</a:t>
            </a:r>
          </a:p>
          <a:p>
            <a:r>
              <a:rPr lang="en-US" dirty="0">
                <a:solidFill>
                  <a:schemeClr val="tx2"/>
                </a:solidFill>
              </a:rPr>
              <a:t>RNAV (RNP) X RWY 33L Approach Usage</a:t>
            </a:r>
          </a:p>
          <a:p>
            <a:r>
              <a:rPr lang="en-US" dirty="0">
                <a:solidFill>
                  <a:schemeClr val="tx2"/>
                </a:solidFill>
              </a:rPr>
              <a:t>RNAV (GPS) Y RWY 22L Usage</a:t>
            </a:r>
          </a:p>
          <a:p>
            <a:r>
              <a:rPr lang="en-US" dirty="0">
                <a:solidFill>
                  <a:schemeClr val="tx2"/>
                </a:solidFill>
              </a:rPr>
              <a:t>RNAV (GPS) RWY 22L/22R Departure SIDs Usage</a:t>
            </a:r>
          </a:p>
          <a:p>
            <a:endParaRPr lang="en-US" dirty="0">
              <a:solidFill>
                <a:schemeClr val="tx2"/>
              </a:solidFill>
            </a:endParaRPr>
          </a:p>
        </p:txBody>
      </p:sp>
    </p:spTree>
    <p:extLst>
      <p:ext uri="{BB962C8B-B14F-4D97-AF65-F5344CB8AC3E}">
        <p14:creationId xmlns:p14="http://schemas.microsoft.com/office/powerpoint/2010/main" val="1245125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B8FA9-2D8D-8F7C-480B-D3797ABF94AA}"/>
              </a:ext>
            </a:extLst>
          </p:cNvPr>
          <p:cNvSpPr>
            <a:spLocks noGrp="1"/>
          </p:cNvSpPr>
          <p:nvPr>
            <p:ph type="title"/>
          </p:nvPr>
        </p:nvSpPr>
        <p:spPr>
          <a:xfrm>
            <a:off x="571500" y="641472"/>
            <a:ext cx="11296651" cy="609600"/>
          </a:xfrm>
        </p:spPr>
        <p:txBody>
          <a:bodyPr/>
          <a:lstStyle/>
          <a:p>
            <a:r>
              <a:rPr lang="en-US" dirty="0"/>
              <a:t>Current BLZZR6 SID RWY 22L/R Transitions </a:t>
            </a:r>
            <a:br>
              <a:rPr lang="en-US" dirty="0"/>
            </a:br>
            <a:endParaRPr lang="en-US" dirty="0"/>
          </a:p>
        </p:txBody>
      </p:sp>
      <p:pic>
        <p:nvPicPr>
          <p:cNvPr id="5" name="Picture 4">
            <a:extLst>
              <a:ext uri="{FF2B5EF4-FFF2-40B4-BE49-F238E27FC236}">
                <a16:creationId xmlns:a16="http://schemas.microsoft.com/office/drawing/2014/main" id="{E1D138E2-593F-E108-55D1-0D47453DF1B2}"/>
              </a:ext>
            </a:extLst>
          </p:cNvPr>
          <p:cNvPicPr>
            <a:picLocks noChangeAspect="1"/>
          </p:cNvPicPr>
          <p:nvPr/>
        </p:nvPicPr>
        <p:blipFill>
          <a:blip r:embed="rId3"/>
          <a:stretch>
            <a:fillRect/>
          </a:stretch>
        </p:blipFill>
        <p:spPr>
          <a:xfrm>
            <a:off x="1130968" y="905857"/>
            <a:ext cx="10216081" cy="5046285"/>
          </a:xfrm>
          <a:prstGeom prst="rect">
            <a:avLst/>
          </a:prstGeom>
        </p:spPr>
      </p:pic>
    </p:spTree>
    <p:extLst>
      <p:ext uri="{BB962C8B-B14F-4D97-AF65-F5344CB8AC3E}">
        <p14:creationId xmlns:p14="http://schemas.microsoft.com/office/powerpoint/2010/main" val="315560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AD6F3-9B29-6444-7E4C-C23540F0BB8D}"/>
              </a:ext>
            </a:extLst>
          </p:cNvPr>
          <p:cNvSpPr>
            <a:spLocks noGrp="1"/>
          </p:cNvSpPr>
          <p:nvPr>
            <p:ph type="title"/>
          </p:nvPr>
        </p:nvSpPr>
        <p:spPr>
          <a:xfrm>
            <a:off x="555869" y="743073"/>
            <a:ext cx="11296651" cy="609600"/>
          </a:xfrm>
        </p:spPr>
        <p:txBody>
          <a:bodyPr/>
          <a:lstStyle/>
          <a:p>
            <a:r>
              <a:rPr lang="pt-BR" dirty="0"/>
              <a:t>Total BOS RWY 22L/R Departures </a:t>
            </a:r>
            <a:br>
              <a:rPr lang="pt-BR" dirty="0"/>
            </a:br>
            <a:endParaRPr lang="en-US" dirty="0"/>
          </a:p>
        </p:txBody>
      </p:sp>
      <p:pic>
        <p:nvPicPr>
          <p:cNvPr id="4" name="Picture 3">
            <a:extLst>
              <a:ext uri="{FF2B5EF4-FFF2-40B4-BE49-F238E27FC236}">
                <a16:creationId xmlns:a16="http://schemas.microsoft.com/office/drawing/2014/main" id="{260C18E3-EA66-B92E-3FFA-F463C6C8CE87}"/>
              </a:ext>
            </a:extLst>
          </p:cNvPr>
          <p:cNvPicPr>
            <a:picLocks noChangeAspect="1"/>
          </p:cNvPicPr>
          <p:nvPr/>
        </p:nvPicPr>
        <p:blipFill>
          <a:blip r:embed="rId3"/>
          <a:stretch>
            <a:fillRect/>
          </a:stretch>
        </p:blipFill>
        <p:spPr>
          <a:xfrm>
            <a:off x="1025705" y="1046120"/>
            <a:ext cx="9897770" cy="4929807"/>
          </a:xfrm>
          <a:prstGeom prst="rect">
            <a:avLst/>
          </a:prstGeom>
        </p:spPr>
      </p:pic>
    </p:spTree>
    <p:extLst>
      <p:ext uri="{BB962C8B-B14F-4D97-AF65-F5344CB8AC3E}">
        <p14:creationId xmlns:p14="http://schemas.microsoft.com/office/powerpoint/2010/main" val="2251659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6A332-E247-222E-9ECB-6281647E04F8}"/>
              </a:ext>
            </a:extLst>
          </p:cNvPr>
          <p:cNvSpPr>
            <a:spLocks noGrp="1"/>
          </p:cNvSpPr>
          <p:nvPr>
            <p:ph type="title"/>
          </p:nvPr>
        </p:nvSpPr>
        <p:spPr>
          <a:xfrm>
            <a:off x="607065" y="492980"/>
            <a:ext cx="11296651" cy="609600"/>
          </a:xfrm>
        </p:spPr>
        <p:txBody>
          <a:bodyPr/>
          <a:lstStyle/>
          <a:p>
            <a:r>
              <a:rPr lang="en-US" dirty="0"/>
              <a:t>RWY 22R BOS Departures</a:t>
            </a:r>
            <a:br>
              <a:rPr lang="en-US" dirty="0"/>
            </a:br>
            <a:endParaRPr lang="en-US" dirty="0"/>
          </a:p>
        </p:txBody>
      </p:sp>
      <p:pic>
        <p:nvPicPr>
          <p:cNvPr id="4" name="Picture 3">
            <a:extLst>
              <a:ext uri="{FF2B5EF4-FFF2-40B4-BE49-F238E27FC236}">
                <a16:creationId xmlns:a16="http://schemas.microsoft.com/office/drawing/2014/main" id="{44325893-18FD-6CCF-E98B-D06F3367DF19}"/>
              </a:ext>
            </a:extLst>
          </p:cNvPr>
          <p:cNvPicPr>
            <a:picLocks noChangeAspect="1"/>
          </p:cNvPicPr>
          <p:nvPr/>
        </p:nvPicPr>
        <p:blipFill>
          <a:blip r:embed="rId3"/>
          <a:stretch>
            <a:fillRect/>
          </a:stretch>
        </p:blipFill>
        <p:spPr>
          <a:xfrm>
            <a:off x="678583" y="1085979"/>
            <a:ext cx="10645199" cy="4974241"/>
          </a:xfrm>
          <a:prstGeom prst="rect">
            <a:avLst/>
          </a:prstGeom>
        </p:spPr>
      </p:pic>
    </p:spTree>
    <p:extLst>
      <p:ext uri="{BB962C8B-B14F-4D97-AF65-F5344CB8AC3E}">
        <p14:creationId xmlns:p14="http://schemas.microsoft.com/office/powerpoint/2010/main" val="1101259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1C3B4-4D01-8C16-C10F-41529EEB1DEB}"/>
              </a:ext>
            </a:extLst>
          </p:cNvPr>
          <p:cNvSpPr>
            <a:spLocks noGrp="1"/>
          </p:cNvSpPr>
          <p:nvPr>
            <p:ph type="title"/>
          </p:nvPr>
        </p:nvSpPr>
        <p:spPr>
          <a:xfrm>
            <a:off x="571500" y="547688"/>
            <a:ext cx="11296651" cy="609600"/>
          </a:xfrm>
        </p:spPr>
        <p:txBody>
          <a:bodyPr/>
          <a:lstStyle/>
          <a:p>
            <a:r>
              <a:rPr lang="en-US" dirty="0"/>
              <a:t>RWY 22L BOS Departures</a:t>
            </a:r>
            <a:br>
              <a:rPr lang="en-US" dirty="0"/>
            </a:br>
            <a:endParaRPr lang="en-US" dirty="0"/>
          </a:p>
        </p:txBody>
      </p:sp>
      <p:pic>
        <p:nvPicPr>
          <p:cNvPr id="4" name="Picture 3">
            <a:extLst>
              <a:ext uri="{FF2B5EF4-FFF2-40B4-BE49-F238E27FC236}">
                <a16:creationId xmlns:a16="http://schemas.microsoft.com/office/drawing/2014/main" id="{E5B3EC6E-118E-540E-6FBF-ACBC2BB9183E}"/>
              </a:ext>
            </a:extLst>
          </p:cNvPr>
          <p:cNvPicPr>
            <a:picLocks noChangeAspect="1"/>
          </p:cNvPicPr>
          <p:nvPr/>
        </p:nvPicPr>
        <p:blipFill>
          <a:blip r:embed="rId3"/>
          <a:stretch>
            <a:fillRect/>
          </a:stretch>
        </p:blipFill>
        <p:spPr>
          <a:xfrm>
            <a:off x="742839" y="964077"/>
            <a:ext cx="10562471" cy="5069667"/>
          </a:xfrm>
          <a:prstGeom prst="rect">
            <a:avLst/>
          </a:prstGeom>
        </p:spPr>
      </p:pic>
    </p:spTree>
    <p:extLst>
      <p:ext uri="{BB962C8B-B14F-4D97-AF65-F5344CB8AC3E}">
        <p14:creationId xmlns:p14="http://schemas.microsoft.com/office/powerpoint/2010/main" val="3741289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778D5-9B53-1EBA-453D-A4E973CC316F}"/>
              </a:ext>
            </a:extLst>
          </p:cNvPr>
          <p:cNvSpPr>
            <a:spLocks noGrp="1"/>
          </p:cNvSpPr>
          <p:nvPr>
            <p:ph type="title"/>
          </p:nvPr>
        </p:nvSpPr>
        <p:spPr/>
        <p:txBody>
          <a:bodyPr/>
          <a:lstStyle/>
          <a:p>
            <a:r>
              <a:rPr lang="en-US" dirty="0"/>
              <a:t>RWY 22L/R RNAV SIDs Summary</a:t>
            </a:r>
          </a:p>
        </p:txBody>
      </p:sp>
      <p:pic>
        <p:nvPicPr>
          <p:cNvPr id="4" name="Picture 3">
            <a:extLst>
              <a:ext uri="{FF2B5EF4-FFF2-40B4-BE49-F238E27FC236}">
                <a16:creationId xmlns:a16="http://schemas.microsoft.com/office/drawing/2014/main" id="{7DCEF614-1C99-1EA6-A9DF-1C228B87D0BB}"/>
              </a:ext>
            </a:extLst>
          </p:cNvPr>
          <p:cNvPicPr>
            <a:picLocks noChangeAspect="1"/>
          </p:cNvPicPr>
          <p:nvPr/>
        </p:nvPicPr>
        <p:blipFill>
          <a:blip r:embed="rId3"/>
          <a:stretch>
            <a:fillRect/>
          </a:stretch>
        </p:blipFill>
        <p:spPr>
          <a:xfrm>
            <a:off x="2578303" y="2895554"/>
            <a:ext cx="7035394" cy="1066892"/>
          </a:xfrm>
          <a:prstGeom prst="rect">
            <a:avLst/>
          </a:prstGeom>
        </p:spPr>
      </p:pic>
      <p:pic>
        <p:nvPicPr>
          <p:cNvPr id="6" name="Picture 5">
            <a:extLst>
              <a:ext uri="{FF2B5EF4-FFF2-40B4-BE49-F238E27FC236}">
                <a16:creationId xmlns:a16="http://schemas.microsoft.com/office/drawing/2014/main" id="{DD76E30C-B8E5-5BD2-98EE-CB075C16554A}"/>
              </a:ext>
            </a:extLst>
          </p:cNvPr>
          <p:cNvPicPr>
            <a:picLocks noChangeAspect="1"/>
          </p:cNvPicPr>
          <p:nvPr/>
        </p:nvPicPr>
        <p:blipFill>
          <a:blip r:embed="rId4"/>
          <a:stretch>
            <a:fillRect/>
          </a:stretch>
        </p:blipFill>
        <p:spPr>
          <a:xfrm>
            <a:off x="728906" y="1499528"/>
            <a:ext cx="9827604" cy="2030144"/>
          </a:xfrm>
          <a:prstGeom prst="rect">
            <a:avLst/>
          </a:prstGeom>
        </p:spPr>
      </p:pic>
    </p:spTree>
    <p:extLst>
      <p:ext uri="{BB962C8B-B14F-4D97-AF65-F5344CB8AC3E}">
        <p14:creationId xmlns:p14="http://schemas.microsoft.com/office/powerpoint/2010/main" val="2074320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43840-821B-2A02-16DA-A61D951E0924}"/>
              </a:ext>
            </a:extLst>
          </p:cNvPr>
          <p:cNvSpPr>
            <a:spLocks noGrp="1"/>
          </p:cNvSpPr>
          <p:nvPr>
            <p:ph type="title"/>
          </p:nvPr>
        </p:nvSpPr>
        <p:spPr>
          <a:xfrm>
            <a:off x="528368" y="948337"/>
            <a:ext cx="11296651" cy="609600"/>
          </a:xfrm>
        </p:spPr>
        <p:txBody>
          <a:bodyPr/>
          <a:lstStyle/>
          <a:p>
            <a:r>
              <a:rPr lang="en-US" dirty="0"/>
              <a:t>Aircraft Noise Advisory Committee (ANAC)</a:t>
            </a:r>
            <a:br>
              <a:rPr lang="en-US" dirty="0">
                <a:solidFill>
                  <a:schemeClr val="bg1"/>
                </a:solidFill>
              </a:rPr>
            </a:br>
            <a:endParaRPr lang="en-US" dirty="0"/>
          </a:p>
        </p:txBody>
      </p:sp>
      <p:sp>
        <p:nvSpPr>
          <p:cNvPr id="4" name="TextBox 3">
            <a:extLst>
              <a:ext uri="{FF2B5EF4-FFF2-40B4-BE49-F238E27FC236}">
                <a16:creationId xmlns:a16="http://schemas.microsoft.com/office/drawing/2014/main" id="{429818AC-4C49-98AE-7921-4CB06DA29BE1}"/>
              </a:ext>
            </a:extLst>
          </p:cNvPr>
          <p:cNvSpPr txBox="1"/>
          <p:nvPr/>
        </p:nvSpPr>
        <p:spPr>
          <a:xfrm>
            <a:off x="528368" y="1362456"/>
            <a:ext cx="10682176" cy="1200329"/>
          </a:xfrm>
          <a:prstGeom prst="rect">
            <a:avLst/>
          </a:prstGeom>
          <a:noFill/>
        </p:spPr>
        <p:txBody>
          <a:bodyPr wrap="square">
            <a:spAutoFit/>
          </a:bodyPr>
          <a:lstStyle/>
          <a:p>
            <a:pPr marL="0" lvl="5" indent="-457200">
              <a:spcBef>
                <a:spcPts val="1000"/>
              </a:spcBef>
            </a:pPr>
            <a:r>
              <a:rPr lang="en-US" dirty="0">
                <a:solidFill>
                  <a:schemeClr val="tx2"/>
                </a:solidFill>
              </a:rPr>
              <a:t>The FAA Reauthorization Act required FAA to form the Aircraft Noise Advisory Committee (ANAC) to advise FAA on issues related to aircraft noise exposure and existing FAA noise policies and regulations.</a:t>
            </a:r>
          </a:p>
        </p:txBody>
      </p:sp>
      <p:sp>
        <p:nvSpPr>
          <p:cNvPr id="8" name="TextBox 7">
            <a:extLst>
              <a:ext uri="{FF2B5EF4-FFF2-40B4-BE49-F238E27FC236}">
                <a16:creationId xmlns:a16="http://schemas.microsoft.com/office/drawing/2014/main" id="{A83BE484-C4F6-C59D-03C8-28A824734A20}"/>
              </a:ext>
            </a:extLst>
          </p:cNvPr>
          <p:cNvSpPr txBox="1"/>
          <p:nvPr/>
        </p:nvSpPr>
        <p:spPr>
          <a:xfrm>
            <a:off x="488021" y="2562785"/>
            <a:ext cx="11215957" cy="4062651"/>
          </a:xfrm>
          <a:prstGeom prst="rect">
            <a:avLst/>
          </a:prstGeom>
          <a:noFill/>
        </p:spPr>
        <p:txBody>
          <a:bodyPr wrap="square">
            <a:spAutoFit/>
          </a:bodyPr>
          <a:lstStyle/>
          <a:p>
            <a:pPr marL="342900" lvl="6" indent="-342900">
              <a:spcBef>
                <a:spcPts val="1000"/>
              </a:spcBef>
            </a:pPr>
            <a:r>
              <a:rPr lang="en-US" sz="1800" dirty="0">
                <a:solidFill>
                  <a:schemeClr val="tx2"/>
                </a:solidFill>
              </a:rPr>
              <a:t>According to the ANAC Charter, the Committee is responsible for:</a:t>
            </a:r>
          </a:p>
          <a:p>
            <a:pPr marL="971550" lvl="7" indent="-514350">
              <a:spcBef>
                <a:spcPts val="1000"/>
              </a:spcBef>
              <a:buFont typeface="+mj-lt"/>
              <a:buAutoNum type="arabicPeriod"/>
            </a:pPr>
            <a:r>
              <a:rPr lang="en-US" sz="1800" dirty="0">
                <a:solidFill>
                  <a:schemeClr val="tx2"/>
                </a:solidFill>
              </a:rPr>
              <a:t>Evaluating existing research on aircraft noise impacts and annoyance</a:t>
            </a:r>
          </a:p>
          <a:p>
            <a:pPr marL="971550" lvl="7" indent="-514350">
              <a:spcBef>
                <a:spcPts val="1000"/>
              </a:spcBef>
              <a:buFont typeface="+mj-lt"/>
              <a:buAutoNum type="arabicPeriod"/>
            </a:pPr>
            <a:r>
              <a:rPr lang="en-US" sz="1800" dirty="0">
                <a:solidFill>
                  <a:schemeClr val="tx2"/>
                </a:solidFill>
              </a:rPr>
              <a:t>Assessing alternative noise metrics that could be used to supplement, modify, or replace the existing Day Night Level standard, in consultation with the National Academies</a:t>
            </a:r>
          </a:p>
          <a:p>
            <a:pPr marL="971550" lvl="7" indent="-514350">
              <a:spcBef>
                <a:spcPts val="1000"/>
              </a:spcBef>
              <a:buFont typeface="+mj-lt"/>
              <a:buAutoNum type="arabicPeriod"/>
            </a:pPr>
            <a:r>
              <a:rPr lang="en-US" sz="1800" dirty="0">
                <a:solidFill>
                  <a:schemeClr val="tx2"/>
                </a:solidFill>
              </a:rPr>
              <a:t>Evaluating the current 65-decibel exposure threshold, including the impact to land use compatibility around airports if such threshold was lowered</a:t>
            </a:r>
          </a:p>
          <a:p>
            <a:pPr marL="971550" lvl="7" indent="-514350">
              <a:spcBef>
                <a:spcPts val="1000"/>
              </a:spcBef>
              <a:buFont typeface="+mj-lt"/>
              <a:buAutoNum type="arabicPeriod"/>
            </a:pPr>
            <a:r>
              <a:rPr lang="en-US" sz="1800" dirty="0">
                <a:solidFill>
                  <a:schemeClr val="tx2"/>
                </a:solidFill>
              </a:rPr>
              <a:t>Evaluating current noise mitigation strategies and the community engagement efforts by the FAA with respect to changes in airspace utilization, such as the integration of new entrants and usage of performance-based navigation</a:t>
            </a:r>
          </a:p>
          <a:p>
            <a:pPr marL="971550" lvl="7" indent="-514350">
              <a:spcBef>
                <a:spcPts val="1000"/>
              </a:spcBef>
              <a:buFont typeface="+mj-lt"/>
              <a:buAutoNum type="arabicPeriod"/>
            </a:pPr>
            <a:r>
              <a:rPr lang="en-US" sz="1800" dirty="0">
                <a:solidFill>
                  <a:schemeClr val="tx2"/>
                </a:solidFill>
              </a:rPr>
              <a:t>Other duties as assigned by the FAA Administrator.</a:t>
            </a:r>
          </a:p>
          <a:p>
            <a:pPr marL="971550" lvl="7" indent="-514350">
              <a:spcBef>
                <a:spcPts val="1000"/>
              </a:spcBef>
              <a:buFont typeface="+mj-lt"/>
              <a:buAutoNum type="arabicPeriod"/>
            </a:pPr>
            <a:endParaRPr lang="en-US" sz="2800" dirty="0">
              <a:solidFill>
                <a:schemeClr val="bg1"/>
              </a:solidFill>
            </a:endParaRPr>
          </a:p>
        </p:txBody>
      </p:sp>
    </p:spTree>
    <p:extLst>
      <p:ext uri="{BB962C8B-B14F-4D97-AF65-F5344CB8AC3E}">
        <p14:creationId xmlns:p14="http://schemas.microsoft.com/office/powerpoint/2010/main" val="7784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79605-62CD-E5A8-C780-00944E446BFD}"/>
              </a:ext>
            </a:extLst>
          </p:cNvPr>
          <p:cNvSpPr>
            <a:spLocks noGrp="1"/>
          </p:cNvSpPr>
          <p:nvPr>
            <p:ph type="title"/>
          </p:nvPr>
        </p:nvSpPr>
        <p:spPr/>
        <p:txBody>
          <a:bodyPr/>
          <a:lstStyle/>
          <a:p>
            <a:r>
              <a:rPr lang="en-US" dirty="0"/>
              <a:t>ANAC STATUS</a:t>
            </a:r>
          </a:p>
        </p:txBody>
      </p:sp>
      <p:sp>
        <p:nvSpPr>
          <p:cNvPr id="4" name="TextBox 3">
            <a:extLst>
              <a:ext uri="{FF2B5EF4-FFF2-40B4-BE49-F238E27FC236}">
                <a16:creationId xmlns:a16="http://schemas.microsoft.com/office/drawing/2014/main" id="{C8E75738-E807-7996-5FA1-6F3BF0BE49BB}"/>
              </a:ext>
            </a:extLst>
          </p:cNvPr>
          <p:cNvSpPr txBox="1"/>
          <p:nvPr/>
        </p:nvSpPr>
        <p:spPr>
          <a:xfrm>
            <a:off x="571500" y="1188690"/>
            <a:ext cx="11049000" cy="5139869"/>
          </a:xfrm>
          <a:prstGeom prst="rect">
            <a:avLst/>
          </a:prstGeom>
          <a:noFill/>
        </p:spPr>
        <p:txBody>
          <a:bodyPr wrap="square">
            <a:spAutoFit/>
          </a:bodyPr>
          <a:lstStyle/>
          <a:p>
            <a:pPr marL="0" indent="0">
              <a:buNone/>
            </a:pPr>
            <a:r>
              <a:rPr lang="en-US" sz="2800" dirty="0">
                <a:solidFill>
                  <a:schemeClr val="tx2"/>
                </a:solidFill>
              </a:rPr>
              <a:t>FAA will issue a </a:t>
            </a:r>
            <a:r>
              <a:rPr lang="en-US" sz="2800" i="1" dirty="0">
                <a:solidFill>
                  <a:schemeClr val="tx2"/>
                </a:solidFill>
              </a:rPr>
              <a:t>Federal Register </a:t>
            </a:r>
            <a:r>
              <a:rPr lang="en-US" sz="2800" dirty="0">
                <a:solidFill>
                  <a:schemeClr val="tx2"/>
                </a:solidFill>
              </a:rPr>
              <a:t>Notice soliciting members for the committee. The committee will have members representing the following:</a:t>
            </a:r>
          </a:p>
          <a:p>
            <a:pPr marL="0" indent="0">
              <a:buNone/>
            </a:pPr>
            <a:endParaRPr lang="en-US" sz="2800" dirty="0">
              <a:solidFill>
                <a:schemeClr val="tx2"/>
              </a:solidFill>
            </a:endParaRPr>
          </a:p>
          <a:p>
            <a:pPr marL="342900" indent="-342900">
              <a:buFont typeface="Arial" panose="020B0604020202020204" pitchFamily="34" charset="0"/>
              <a:buChar char="•"/>
            </a:pPr>
            <a:r>
              <a:rPr lang="en-US" sz="2400" dirty="0">
                <a:solidFill>
                  <a:schemeClr val="tx2"/>
                </a:solidFill>
              </a:rPr>
              <a:t>Engine manufacturers</a:t>
            </a:r>
          </a:p>
          <a:p>
            <a:pPr marL="342900" indent="-342900">
              <a:buFont typeface="Arial" panose="020B0604020202020204" pitchFamily="34" charset="0"/>
              <a:buChar char="•"/>
            </a:pPr>
            <a:r>
              <a:rPr lang="en-US" sz="2400" dirty="0">
                <a:solidFill>
                  <a:schemeClr val="tx2"/>
                </a:solidFill>
              </a:rPr>
              <a:t>Air carriers</a:t>
            </a:r>
          </a:p>
          <a:p>
            <a:pPr marL="342900" indent="-342900">
              <a:buFont typeface="Arial" panose="020B0604020202020204" pitchFamily="34" charset="0"/>
              <a:buChar char="•"/>
            </a:pPr>
            <a:r>
              <a:rPr lang="en-US" sz="2400" dirty="0">
                <a:solidFill>
                  <a:schemeClr val="tx2"/>
                </a:solidFill>
              </a:rPr>
              <a:t>Airport owners or operators</a:t>
            </a:r>
          </a:p>
          <a:p>
            <a:pPr marL="342900" indent="-342900">
              <a:buFont typeface="Arial" panose="020B0604020202020204" pitchFamily="34" charset="0"/>
              <a:buChar char="•"/>
            </a:pPr>
            <a:r>
              <a:rPr lang="en-US" sz="2400" dirty="0">
                <a:solidFill>
                  <a:schemeClr val="tx2"/>
                </a:solidFill>
              </a:rPr>
              <a:t>Aircraft manufacturers</a:t>
            </a:r>
          </a:p>
          <a:p>
            <a:pPr marL="342900" indent="-342900">
              <a:buFont typeface="Arial" panose="020B0604020202020204" pitchFamily="34" charset="0"/>
              <a:buChar char="•"/>
            </a:pPr>
            <a:r>
              <a:rPr lang="en-US" sz="2400" dirty="0">
                <a:solidFill>
                  <a:schemeClr val="tx2"/>
                </a:solidFill>
              </a:rPr>
              <a:t>Advanced air mobility manufacturers or operators</a:t>
            </a:r>
          </a:p>
          <a:p>
            <a:pPr marL="342900" indent="-342900">
              <a:buFont typeface="Arial" panose="020B0604020202020204" pitchFamily="34" charset="0"/>
              <a:buChar char="•"/>
            </a:pPr>
            <a:r>
              <a:rPr lang="en-US" sz="2400" dirty="0">
                <a:solidFill>
                  <a:schemeClr val="tx2"/>
                </a:solidFill>
              </a:rPr>
              <a:t>Institutions of higher education</a:t>
            </a:r>
          </a:p>
          <a:p>
            <a:pPr marL="342900" indent="-342900">
              <a:buFont typeface="Arial" panose="020B0604020202020204" pitchFamily="34" charset="0"/>
              <a:buChar char="•"/>
            </a:pPr>
            <a:r>
              <a:rPr lang="en-US" sz="2400" dirty="0">
                <a:solidFill>
                  <a:schemeClr val="tx2"/>
                </a:solidFill>
              </a:rPr>
              <a:t>Representatives of airport-adjacent communities from geographically diverse regions</a:t>
            </a:r>
            <a:r>
              <a:rPr lang="en-US" sz="2400" i="1" dirty="0">
                <a:solidFill>
                  <a:schemeClr val="tx2"/>
                </a:solidFill>
              </a:rPr>
              <a:t>.</a:t>
            </a:r>
            <a:endParaRPr lang="en-US" sz="2400" dirty="0">
              <a:solidFill>
                <a:schemeClr val="tx2"/>
              </a:solidFill>
            </a:endParaRPr>
          </a:p>
          <a:p>
            <a:r>
              <a:rPr lang="en-US" sz="2400" i="1" dirty="0"/>
              <a:t> </a:t>
            </a:r>
            <a:endParaRPr lang="en-US" sz="2400" dirty="0"/>
          </a:p>
        </p:txBody>
      </p:sp>
    </p:spTree>
    <p:extLst>
      <p:ext uri="{BB962C8B-B14F-4D97-AF65-F5344CB8AC3E}">
        <p14:creationId xmlns:p14="http://schemas.microsoft.com/office/powerpoint/2010/main" val="2909003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582AA-06FC-5C59-A631-D20E4BF954D5}"/>
              </a:ext>
            </a:extLst>
          </p:cNvPr>
          <p:cNvSpPr>
            <a:spLocks noGrp="1"/>
          </p:cNvSpPr>
          <p:nvPr>
            <p:ph type="title"/>
          </p:nvPr>
        </p:nvSpPr>
        <p:spPr>
          <a:xfrm>
            <a:off x="447674" y="870005"/>
            <a:ext cx="11296651" cy="609600"/>
          </a:xfrm>
        </p:spPr>
        <p:txBody>
          <a:bodyPr/>
          <a:lstStyle/>
          <a:p>
            <a:r>
              <a:rPr lang="en-US" dirty="0"/>
              <a:t>NOISE POLICY REVIEW UPDATE</a:t>
            </a:r>
          </a:p>
        </p:txBody>
      </p:sp>
      <p:sp>
        <p:nvSpPr>
          <p:cNvPr id="4" name="TextBox 3">
            <a:extLst>
              <a:ext uri="{FF2B5EF4-FFF2-40B4-BE49-F238E27FC236}">
                <a16:creationId xmlns:a16="http://schemas.microsoft.com/office/drawing/2014/main" id="{4C875DF8-7EB3-39F6-012E-ED1EDA7AADED}"/>
              </a:ext>
            </a:extLst>
          </p:cNvPr>
          <p:cNvSpPr txBox="1"/>
          <p:nvPr/>
        </p:nvSpPr>
        <p:spPr>
          <a:xfrm>
            <a:off x="283779" y="1692166"/>
            <a:ext cx="11296651" cy="3416320"/>
          </a:xfrm>
          <a:prstGeom prst="rect">
            <a:avLst/>
          </a:prstGeom>
          <a:noFill/>
        </p:spPr>
        <p:txBody>
          <a:bodyPr wrap="square">
            <a:spAutoFit/>
          </a:bodyPr>
          <a:lstStyle/>
          <a:p>
            <a:r>
              <a:rPr lang="en-US" dirty="0">
                <a:solidFill>
                  <a:schemeClr val="tx2"/>
                </a:solidFill>
              </a:rPr>
              <a:t>The FAA completed its review of the 4,857 comments received after the Noise Policy Review </a:t>
            </a:r>
            <a:r>
              <a:rPr lang="en-US" i="1" dirty="0">
                <a:solidFill>
                  <a:schemeClr val="tx2"/>
                </a:solidFill>
              </a:rPr>
              <a:t>Federal Register </a:t>
            </a:r>
            <a:r>
              <a:rPr lang="en-US" dirty="0">
                <a:solidFill>
                  <a:schemeClr val="tx2"/>
                </a:solidFill>
              </a:rPr>
              <a:t>Notice and has developed a summary of comments:</a:t>
            </a:r>
          </a:p>
          <a:p>
            <a:r>
              <a:rPr lang="en-US" dirty="0">
                <a:solidFill>
                  <a:schemeClr val="tx2"/>
                </a:solidFill>
              </a:rPr>
              <a:t>https://www.faa.gov/noisepolicyreview/summary-of-comments</a:t>
            </a:r>
          </a:p>
          <a:p>
            <a:endParaRPr lang="en-US" dirty="0">
              <a:solidFill>
                <a:schemeClr val="tx2"/>
              </a:solidFill>
            </a:endParaRPr>
          </a:p>
          <a:p>
            <a:r>
              <a:rPr lang="en-US" dirty="0">
                <a:solidFill>
                  <a:schemeClr val="tx2"/>
                </a:solidFill>
              </a:rPr>
              <a:t>The comments will help inform the work of the ANAC.</a:t>
            </a:r>
          </a:p>
          <a:p>
            <a:endParaRPr lang="en-US" dirty="0">
              <a:solidFill>
                <a:schemeClr val="tx2"/>
              </a:solidFill>
            </a:endParaRPr>
          </a:p>
          <a:p>
            <a:r>
              <a:rPr lang="en-US" dirty="0">
                <a:solidFill>
                  <a:schemeClr val="tx2"/>
                </a:solidFill>
              </a:rPr>
              <a:t>FAA will complete the Noise Policy Review once the ANAC has submitted a report to the FAA with any recommended policy changes.</a:t>
            </a:r>
          </a:p>
        </p:txBody>
      </p:sp>
    </p:spTree>
    <p:extLst>
      <p:ext uri="{BB962C8B-B14F-4D97-AF65-F5344CB8AC3E}">
        <p14:creationId xmlns:p14="http://schemas.microsoft.com/office/powerpoint/2010/main" val="1025703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84970-C0A0-C322-CA72-E6C9856D9173}"/>
              </a:ext>
            </a:extLst>
          </p:cNvPr>
          <p:cNvSpPr>
            <a:spLocks noGrp="1"/>
          </p:cNvSpPr>
          <p:nvPr>
            <p:ph type="title"/>
          </p:nvPr>
        </p:nvSpPr>
        <p:spPr>
          <a:xfrm>
            <a:off x="447674" y="663839"/>
            <a:ext cx="11296651" cy="756881"/>
          </a:xfrm>
        </p:spPr>
        <p:txBody>
          <a:bodyPr/>
          <a:lstStyle/>
          <a:p>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r>
              <a:rPr lang="en-US" dirty="0"/>
              <a:t>RNAV (RNP) X RWY 33L Approach</a:t>
            </a:r>
            <a:br>
              <a:rPr lang="en-US" sz="2800" dirty="0">
                <a:solidFill>
                  <a:schemeClr val="tx2"/>
                </a:solidFill>
              </a:rPr>
            </a:br>
            <a:br>
              <a:rPr lang="en-US" sz="2800" dirty="0">
                <a:solidFill>
                  <a:schemeClr val="tx2"/>
                </a:solidFill>
              </a:rPr>
            </a:br>
            <a:r>
              <a:rPr lang="en-US" sz="2800" dirty="0">
                <a:solidFill>
                  <a:schemeClr val="tx2"/>
                </a:solidFill>
              </a:rPr>
              <a:t>The RNP approach was made available starting December 30, 2021.</a:t>
            </a:r>
            <a:br>
              <a:rPr lang="en-US" sz="2800" dirty="0">
                <a:solidFill>
                  <a:schemeClr val="tx2"/>
                </a:solidFill>
              </a:rPr>
            </a:br>
            <a:br>
              <a:rPr lang="en-US" sz="2800" dirty="0">
                <a:solidFill>
                  <a:schemeClr val="tx2"/>
                </a:solidFill>
              </a:rPr>
            </a:br>
            <a:r>
              <a:rPr lang="en-US" sz="2800" dirty="0">
                <a:solidFill>
                  <a:schemeClr val="tx2"/>
                </a:solidFill>
              </a:rPr>
              <a:t>The Performance Data Analysis and Reporting System (PDARS) was used to track usage between May 1, 2025 – April 30, 2026 (12am – 5am ET)</a:t>
            </a:r>
            <a:br>
              <a:rPr lang="en-US" sz="2800" dirty="0">
                <a:solidFill>
                  <a:schemeClr val="tx2"/>
                </a:solidFill>
              </a:rPr>
            </a:br>
            <a:br>
              <a:rPr lang="en-US" sz="2800" dirty="0">
                <a:solidFill>
                  <a:schemeClr val="tx2"/>
                </a:solidFill>
              </a:rPr>
            </a:br>
            <a:r>
              <a:rPr lang="en-US" sz="2800" dirty="0">
                <a:solidFill>
                  <a:schemeClr val="tx2"/>
                </a:solidFill>
              </a:rPr>
              <a:t>Flights using the RNP approach were identified using FAA-official surveillance data.</a:t>
            </a:r>
            <a:br>
              <a:rPr lang="en-US" dirty="0">
                <a:solidFill>
                  <a:schemeClr val="tx2"/>
                </a:solidFill>
              </a:rPr>
            </a:br>
            <a:r>
              <a:rPr lang="en-US" dirty="0">
                <a:solidFill>
                  <a:schemeClr val="tx2"/>
                </a:solidFill>
              </a:rPr>
              <a:t> </a:t>
            </a:r>
            <a:endParaRPr lang="en-US" dirty="0"/>
          </a:p>
        </p:txBody>
      </p:sp>
      <p:sp>
        <p:nvSpPr>
          <p:cNvPr id="4" name="TextBox 3">
            <a:extLst>
              <a:ext uri="{FF2B5EF4-FFF2-40B4-BE49-F238E27FC236}">
                <a16:creationId xmlns:a16="http://schemas.microsoft.com/office/drawing/2014/main" id="{3DCB7165-2BB4-7E99-E6B1-59E386EA7401}"/>
              </a:ext>
            </a:extLst>
          </p:cNvPr>
          <p:cNvSpPr txBox="1"/>
          <p:nvPr/>
        </p:nvSpPr>
        <p:spPr>
          <a:xfrm>
            <a:off x="4162096" y="-22292441"/>
            <a:ext cx="4981903" cy="6124754"/>
          </a:xfrm>
          <a:prstGeom prst="rect">
            <a:avLst/>
          </a:prstGeom>
          <a:noFill/>
        </p:spPr>
        <p:txBody>
          <a:bodyPr wrap="square">
            <a:spAutoFit/>
          </a:bodyPr>
          <a:lstStyle/>
          <a:p>
            <a:pPr marL="342900" indent="-342900" algn="l">
              <a:buFont typeface="Arial" panose="020B0604020202020204" pitchFamily="34" charset="0"/>
              <a:buChar char="•"/>
            </a:pPr>
            <a:r>
              <a:rPr lang="en-US" sz="2800" dirty="0">
                <a:solidFill>
                  <a:schemeClr val="tx2"/>
                </a:solidFill>
              </a:rPr>
              <a:t>The RNP approach was made available starting December 30, 2021</a:t>
            </a:r>
          </a:p>
          <a:p>
            <a:pPr algn="l"/>
            <a:endParaRPr lang="en-US" sz="2800" dirty="0">
              <a:solidFill>
                <a:schemeClr val="tx2"/>
              </a:solidFill>
            </a:endParaRPr>
          </a:p>
          <a:p>
            <a:pPr marL="342900" indent="-342900" algn="l">
              <a:buFont typeface="Arial" panose="020B0604020202020204" pitchFamily="34" charset="0"/>
              <a:buChar char="•"/>
            </a:pPr>
            <a:r>
              <a:rPr lang="en-US" sz="2800" dirty="0">
                <a:solidFill>
                  <a:schemeClr val="tx2"/>
                </a:solidFill>
              </a:rPr>
              <a:t>The Performance Data Analysis and Reporting System (PDARS) was used to track usage between May 1, 2025 – April 30, 2026 (12am – 5am ET)</a:t>
            </a:r>
          </a:p>
          <a:p>
            <a:pPr algn="l"/>
            <a:endParaRPr lang="en-US" sz="2800" dirty="0">
              <a:solidFill>
                <a:schemeClr val="tx2"/>
              </a:solidFill>
            </a:endParaRPr>
          </a:p>
          <a:p>
            <a:pPr marL="342900" indent="-342900" algn="l">
              <a:buFont typeface="Arial" panose="020B0604020202020204" pitchFamily="34" charset="0"/>
              <a:buChar char="•"/>
            </a:pPr>
            <a:r>
              <a:rPr lang="en-US" sz="2800" dirty="0">
                <a:solidFill>
                  <a:schemeClr val="tx2"/>
                </a:solidFill>
              </a:rPr>
              <a:t>Flights using the RNP approach were identified using surveillance data.</a:t>
            </a:r>
          </a:p>
        </p:txBody>
      </p:sp>
    </p:spTree>
    <p:extLst>
      <p:ext uri="{BB962C8B-B14F-4D97-AF65-F5344CB8AC3E}">
        <p14:creationId xmlns:p14="http://schemas.microsoft.com/office/powerpoint/2010/main" val="4147354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5BC32-C652-09AA-F0FD-538EEC0ECCA5}"/>
              </a:ext>
            </a:extLst>
          </p:cNvPr>
          <p:cNvSpPr>
            <a:spLocks noGrp="1"/>
          </p:cNvSpPr>
          <p:nvPr>
            <p:ph type="title"/>
          </p:nvPr>
        </p:nvSpPr>
        <p:spPr>
          <a:xfrm>
            <a:off x="1801012" y="283493"/>
            <a:ext cx="11296651" cy="609600"/>
          </a:xfrm>
        </p:spPr>
        <p:txBody>
          <a:bodyPr/>
          <a:lstStyle/>
          <a:p>
            <a:br>
              <a:rPr lang="en-US" sz="3600" dirty="0">
                <a:solidFill>
                  <a:schemeClr val="tx2"/>
                </a:solidFill>
              </a:rPr>
            </a:br>
            <a:endParaRPr lang="en-US" sz="1600" dirty="0"/>
          </a:p>
        </p:txBody>
      </p:sp>
      <p:pic>
        <p:nvPicPr>
          <p:cNvPr id="6" name="Picture 5">
            <a:extLst>
              <a:ext uri="{FF2B5EF4-FFF2-40B4-BE49-F238E27FC236}">
                <a16:creationId xmlns:a16="http://schemas.microsoft.com/office/drawing/2014/main" id="{58513398-38A4-36FD-4B7C-CA358D852E4A}"/>
              </a:ext>
            </a:extLst>
          </p:cNvPr>
          <p:cNvPicPr>
            <a:picLocks noChangeAspect="1"/>
          </p:cNvPicPr>
          <p:nvPr/>
        </p:nvPicPr>
        <p:blipFill>
          <a:blip r:embed="rId3"/>
          <a:stretch>
            <a:fillRect/>
          </a:stretch>
        </p:blipFill>
        <p:spPr>
          <a:xfrm>
            <a:off x="0" y="-114299"/>
            <a:ext cx="12480225" cy="6972299"/>
          </a:xfrm>
          <a:prstGeom prst="rect">
            <a:avLst/>
          </a:prstGeom>
        </p:spPr>
      </p:pic>
    </p:spTree>
    <p:extLst>
      <p:ext uri="{BB962C8B-B14F-4D97-AF65-F5344CB8AC3E}">
        <p14:creationId xmlns:p14="http://schemas.microsoft.com/office/powerpoint/2010/main" val="233987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1C8A66-F1BD-1030-C157-86E9EAA950A0}"/>
              </a:ext>
            </a:extLst>
          </p:cNvPr>
          <p:cNvPicPr>
            <a:picLocks noChangeAspect="1"/>
          </p:cNvPicPr>
          <p:nvPr/>
        </p:nvPicPr>
        <p:blipFill>
          <a:blip r:embed="rId3"/>
          <a:stretch>
            <a:fillRect/>
          </a:stretch>
        </p:blipFill>
        <p:spPr>
          <a:xfrm>
            <a:off x="20456" y="0"/>
            <a:ext cx="12151088" cy="6858000"/>
          </a:xfrm>
          <a:prstGeom prst="rect">
            <a:avLst/>
          </a:prstGeom>
        </p:spPr>
      </p:pic>
    </p:spTree>
    <p:extLst>
      <p:ext uri="{BB962C8B-B14F-4D97-AF65-F5344CB8AC3E}">
        <p14:creationId xmlns:p14="http://schemas.microsoft.com/office/powerpoint/2010/main" val="352214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23F92A-FE49-6062-B426-BC10ACAF4EC0}"/>
              </a:ext>
            </a:extLst>
          </p:cNvPr>
          <p:cNvPicPr>
            <a:picLocks noChangeAspect="1"/>
          </p:cNvPicPr>
          <p:nvPr/>
        </p:nvPicPr>
        <p:blipFill>
          <a:blip r:embed="rId3"/>
          <a:stretch>
            <a:fillRect/>
          </a:stretch>
        </p:blipFill>
        <p:spPr>
          <a:xfrm>
            <a:off x="-78987" y="0"/>
            <a:ext cx="12349974" cy="6857999"/>
          </a:xfrm>
          <a:prstGeom prst="rect">
            <a:avLst/>
          </a:prstGeom>
        </p:spPr>
      </p:pic>
    </p:spTree>
    <p:extLst>
      <p:ext uri="{BB962C8B-B14F-4D97-AF65-F5344CB8AC3E}">
        <p14:creationId xmlns:p14="http://schemas.microsoft.com/office/powerpoint/2010/main" val="2728027142"/>
      </p:ext>
    </p:extLst>
  </p:cSld>
  <p:clrMapOvr>
    <a:masterClrMapping/>
  </p:clrMapOvr>
</p:sld>
</file>

<file path=ppt/theme/theme1.xml><?xml version="1.0" encoding="utf-8"?>
<a:theme xmlns:a="http://schemas.openxmlformats.org/drawingml/2006/main" name="Theme3">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40387E59-DEFD-4D1E-98C1-9BBA70D25858}" vid="{0142981C-7FA2-435A-B8AA-9827D1BC59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Theme3</Template>
  <TotalTime>15518</TotalTime>
  <Words>1866</Words>
  <Application>Microsoft Office PowerPoint</Application>
  <PresentationFormat>Widescreen</PresentationFormat>
  <Paragraphs>98</Paragraphs>
  <Slides>24</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Theme3</vt:lpstr>
      <vt:lpstr>Massport Community Advisory Committee </vt:lpstr>
      <vt:lpstr>AGENDA</vt:lpstr>
      <vt:lpstr>Aircraft Noise Advisory Committee (ANAC) </vt:lpstr>
      <vt:lpstr>ANAC STATUS</vt:lpstr>
      <vt:lpstr>NOISE POLICY REVIEW UPDATE</vt:lpstr>
      <vt:lpstr>            RNAV (RNP) X RWY 33L Approach  The RNP approach was made available starting December 30, 2021.  The Performance Data Analysis and Reporting System (PDARS) was used to track usage between May 1, 2025 – April 30, 2026 (12am – 5am ET)  Flights using the RNP approach were identified using FAA-official surveillance data.  </vt:lpstr>
      <vt:lpstr> </vt:lpstr>
      <vt:lpstr>PowerPoint Presentation</vt:lpstr>
      <vt:lpstr>PowerPoint Presentation</vt:lpstr>
      <vt:lpstr>PowerPoint Presentation</vt:lpstr>
      <vt:lpstr>PowerPoint Presentation</vt:lpstr>
      <vt:lpstr>PowerPoint Presentation</vt:lpstr>
      <vt:lpstr>RNAV (GPS) Y RWY 22L Utilization </vt:lpstr>
      <vt:lpstr>Current RNAV (GPS) Y RWY 22L</vt:lpstr>
      <vt:lpstr>2024 RNAV (GPS) Y RWY 22L Usage</vt:lpstr>
      <vt:lpstr>2026 RNAV (GPS) Y RWY 22L Usage</vt:lpstr>
      <vt:lpstr>RNAV (GPS) Y RWY 22L Usage Summary</vt:lpstr>
      <vt:lpstr>RWY 22L/R RNAV SIDs Usage (8 SIDs) </vt:lpstr>
      <vt:lpstr>RWY 22L/R RNAV SIDs </vt:lpstr>
      <vt:lpstr>Current BLZZR6 SID RWY 22L/R Transitions  </vt:lpstr>
      <vt:lpstr>Total BOS RWY 22L/R Departures  </vt:lpstr>
      <vt:lpstr>RWY 22R BOS Departures </vt:lpstr>
      <vt:lpstr>RWY 22L BOS Departures </vt:lpstr>
      <vt:lpstr>RWY 22L/R RNAV SIDs Summary</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Air Traffic Control and Air Traffic Management</dc:title>
  <dc:creator>Vergara, George M (FAA)</dc:creator>
  <cp:lastModifiedBy>Smeda, Elisabeth (FAA)</cp:lastModifiedBy>
  <cp:revision>154</cp:revision>
  <cp:lastPrinted>2026-06-04T18:07:01Z</cp:lastPrinted>
  <dcterms:created xsi:type="dcterms:W3CDTF">2021-09-09T14:52:16Z</dcterms:created>
  <dcterms:modified xsi:type="dcterms:W3CDTF">2026-06-18T18:39:48Z</dcterms:modified>
</cp:coreProperties>
</file>