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57" r:id="rId5"/>
    <p:sldId id="416" r:id="rId6"/>
    <p:sldId id="470" r:id="rId7"/>
    <p:sldId id="256" r:id="rId8"/>
    <p:sldId id="471" r:id="rId9"/>
    <p:sldId id="467" r:id="rId10"/>
    <p:sldId id="445" r:id="rId11"/>
    <p:sldId id="446" r:id="rId12"/>
    <p:sldId id="447" r:id="rId13"/>
    <p:sldId id="443" r:id="rId14"/>
    <p:sldId id="448" r:id="rId15"/>
    <p:sldId id="441" r:id="rId16"/>
    <p:sldId id="450" r:id="rId17"/>
    <p:sldId id="466" r:id="rId18"/>
    <p:sldId id="469" r:id="rId19"/>
    <p:sldId id="468" r:id="rId20"/>
    <p:sldId id="451" r:id="rId21"/>
    <p:sldId id="452" r:id="rId22"/>
    <p:sldId id="453" r:id="rId23"/>
    <p:sldId id="454" r:id="rId24"/>
    <p:sldId id="455" r:id="rId25"/>
    <p:sldId id="456" r:id="rId26"/>
    <p:sldId id="457" r:id="rId27"/>
    <p:sldId id="444" r:id="rId28"/>
    <p:sldId id="458" r:id="rId29"/>
    <p:sldId id="459" r:id="rId30"/>
    <p:sldId id="460" r:id="rId31"/>
    <p:sldId id="461" r:id="rId32"/>
    <p:sldId id="465" r:id="rId33"/>
    <p:sldId id="462" r:id="rId34"/>
    <p:sldId id="463" r:id="rId35"/>
    <p:sldId id="464" r:id="rId36"/>
    <p:sldId id="419" r:id="rId37"/>
    <p:sldId id="277" r:id="rId38"/>
    <p:sldId id="292"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F247AA-1E98-4188-8FCD-3F4EEE0FA085}">
          <p14:sldIdLst>
            <p14:sldId id="257"/>
            <p14:sldId id="416"/>
            <p14:sldId id="470"/>
            <p14:sldId id="256"/>
            <p14:sldId id="471"/>
            <p14:sldId id="467"/>
            <p14:sldId id="445"/>
            <p14:sldId id="446"/>
            <p14:sldId id="447"/>
            <p14:sldId id="443"/>
            <p14:sldId id="448"/>
            <p14:sldId id="441"/>
            <p14:sldId id="450"/>
            <p14:sldId id="466"/>
            <p14:sldId id="469"/>
            <p14:sldId id="468"/>
            <p14:sldId id="451"/>
            <p14:sldId id="452"/>
            <p14:sldId id="453"/>
            <p14:sldId id="454"/>
            <p14:sldId id="455"/>
            <p14:sldId id="456"/>
            <p14:sldId id="457"/>
            <p14:sldId id="444"/>
            <p14:sldId id="458"/>
            <p14:sldId id="459"/>
            <p14:sldId id="460"/>
            <p14:sldId id="461"/>
            <p14:sldId id="465"/>
            <p14:sldId id="462"/>
            <p14:sldId id="463"/>
            <p14:sldId id="464"/>
            <p14:sldId id="419"/>
            <p14:sldId id="277"/>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ACF1B-DEC1-4487-BD2F-FE666AA88B7D}" v="4" dt="2019-10-23T17:40:17.887"/>
    <p1510:client id="{573CE966-6835-FA7C-7E13-1BF09F8681AB}" v="3" dt="2019-10-24T16:04:26.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Ackley" userId="f9c9db84-e244-4e2e-aa18-9bbaa9b92057" providerId="ADAL" clId="{3B3ACF1B-DEC1-4487-BD2F-FE666AA88B7D}"/>
    <pc:docChg chg="modSld">
      <pc:chgData name="Stephanie Ackley" userId="f9c9db84-e244-4e2e-aa18-9bbaa9b92057" providerId="ADAL" clId="{3B3ACF1B-DEC1-4487-BD2F-FE666AA88B7D}" dt="2019-10-23T17:40:17.887" v="108"/>
      <pc:docMkLst>
        <pc:docMk/>
      </pc:docMkLst>
      <pc:sldChg chg="modSp">
        <pc:chgData name="Stephanie Ackley" userId="f9c9db84-e244-4e2e-aa18-9bbaa9b92057" providerId="ADAL" clId="{3B3ACF1B-DEC1-4487-BD2F-FE666AA88B7D}" dt="2019-10-23T17:38:47.868" v="1" actId="208"/>
        <pc:sldMkLst>
          <pc:docMk/>
          <pc:sldMk cId="1194886720" sldId="452"/>
        </pc:sldMkLst>
        <pc:spChg chg="mod">
          <ac:chgData name="Stephanie Ackley" userId="f9c9db84-e244-4e2e-aa18-9bbaa9b92057" providerId="ADAL" clId="{3B3ACF1B-DEC1-4487-BD2F-FE666AA88B7D}" dt="2019-10-23T17:38:47.868" v="1" actId="208"/>
          <ac:spMkLst>
            <pc:docMk/>
            <pc:sldMk cId="1194886720" sldId="452"/>
            <ac:spMk id="8" creationId="{D11EEC8A-A2A6-4C85-9918-5B97EFA882E8}"/>
          </ac:spMkLst>
        </pc:spChg>
      </pc:sldChg>
      <pc:sldChg chg="addSp modSp">
        <pc:chgData name="Stephanie Ackley" userId="f9c9db84-e244-4e2e-aa18-9bbaa9b92057" providerId="ADAL" clId="{3B3ACF1B-DEC1-4487-BD2F-FE666AA88B7D}" dt="2019-10-23T17:39:52.604" v="106" actId="1582"/>
        <pc:sldMkLst>
          <pc:docMk/>
          <pc:sldMk cId="2428950661" sldId="454"/>
        </pc:sldMkLst>
        <pc:spChg chg="add mod">
          <ac:chgData name="Stephanie Ackley" userId="f9c9db84-e244-4e2e-aa18-9bbaa9b92057" providerId="ADAL" clId="{3B3ACF1B-DEC1-4487-BD2F-FE666AA88B7D}" dt="2019-10-23T17:39:52.604" v="106" actId="1582"/>
          <ac:spMkLst>
            <pc:docMk/>
            <pc:sldMk cId="2428950661" sldId="454"/>
            <ac:spMk id="8" creationId="{FFAF1BFA-B4EC-4CD0-8C47-E25B9D3CCEB9}"/>
          </ac:spMkLst>
        </pc:spChg>
      </pc:sldChg>
      <pc:sldChg chg="addSp">
        <pc:chgData name="Stephanie Ackley" userId="f9c9db84-e244-4e2e-aa18-9bbaa9b92057" providerId="ADAL" clId="{3B3ACF1B-DEC1-4487-BD2F-FE666AA88B7D}" dt="2019-10-23T17:40:07.061" v="107"/>
        <pc:sldMkLst>
          <pc:docMk/>
          <pc:sldMk cId="4215676827" sldId="456"/>
        </pc:sldMkLst>
        <pc:spChg chg="add">
          <ac:chgData name="Stephanie Ackley" userId="f9c9db84-e244-4e2e-aa18-9bbaa9b92057" providerId="ADAL" clId="{3B3ACF1B-DEC1-4487-BD2F-FE666AA88B7D}" dt="2019-10-23T17:40:07.061" v="107"/>
          <ac:spMkLst>
            <pc:docMk/>
            <pc:sldMk cId="4215676827" sldId="456"/>
            <ac:spMk id="8" creationId="{D38AA61B-5B9B-4193-9C73-2522DD2F7706}"/>
          </ac:spMkLst>
        </pc:spChg>
      </pc:sldChg>
      <pc:sldChg chg="addSp">
        <pc:chgData name="Stephanie Ackley" userId="f9c9db84-e244-4e2e-aa18-9bbaa9b92057" providerId="ADAL" clId="{3B3ACF1B-DEC1-4487-BD2F-FE666AA88B7D}" dt="2019-10-23T17:40:17.887" v="108"/>
        <pc:sldMkLst>
          <pc:docMk/>
          <pc:sldMk cId="665064638" sldId="458"/>
        </pc:sldMkLst>
        <pc:spChg chg="add">
          <ac:chgData name="Stephanie Ackley" userId="f9c9db84-e244-4e2e-aa18-9bbaa9b92057" providerId="ADAL" clId="{3B3ACF1B-DEC1-4487-BD2F-FE666AA88B7D}" dt="2019-10-23T17:40:17.887" v="108"/>
          <ac:spMkLst>
            <pc:docMk/>
            <pc:sldMk cId="665064638" sldId="458"/>
            <ac:spMk id="8" creationId="{7634ABA1-AC96-4064-A24D-328314A31025}"/>
          </ac:spMkLst>
        </pc:spChg>
      </pc:sldChg>
    </pc:docChg>
  </pc:docChgLst>
  <pc:docChgLst>
    <pc:chgData name="Stephanie Ackley" userId="S::sackley@massportcac.org::f9c9db84-e244-4e2e-aa18-9bbaa9b92057" providerId="AD" clId="Web-{573CE966-6835-FA7C-7E13-1BF09F8681AB}"/>
    <pc:docChg chg="modSld">
      <pc:chgData name="Stephanie Ackley" userId="S::sackley@massportcac.org::f9c9db84-e244-4e2e-aa18-9bbaa9b92057" providerId="AD" clId="Web-{573CE966-6835-FA7C-7E13-1BF09F8681AB}" dt="2019-10-24T16:04:26.893" v="2" actId="1076"/>
      <pc:docMkLst>
        <pc:docMk/>
      </pc:docMkLst>
      <pc:sldChg chg="delSp">
        <pc:chgData name="Stephanie Ackley" userId="S::sackley@massportcac.org::f9c9db84-e244-4e2e-aa18-9bbaa9b92057" providerId="AD" clId="Web-{573CE966-6835-FA7C-7E13-1BF09F8681AB}" dt="2019-10-24T16:03:46.487" v="0"/>
        <pc:sldMkLst>
          <pc:docMk/>
          <pc:sldMk cId="1194886720" sldId="452"/>
        </pc:sldMkLst>
        <pc:spChg chg="del">
          <ac:chgData name="Stephanie Ackley" userId="S::sackley@massportcac.org::f9c9db84-e244-4e2e-aa18-9bbaa9b92057" providerId="AD" clId="Web-{573CE966-6835-FA7C-7E13-1BF09F8681AB}" dt="2019-10-24T16:03:46.487" v="0"/>
          <ac:spMkLst>
            <pc:docMk/>
            <pc:sldMk cId="1194886720" sldId="452"/>
            <ac:spMk id="8" creationId="{D11EEC8A-A2A6-4C85-9918-5B97EFA882E8}"/>
          </ac:spMkLst>
        </pc:spChg>
      </pc:sldChg>
      <pc:sldChg chg="addSp modSp">
        <pc:chgData name="Stephanie Ackley" userId="S::sackley@massportcac.org::f9c9db84-e244-4e2e-aa18-9bbaa9b92057" providerId="AD" clId="Web-{573CE966-6835-FA7C-7E13-1BF09F8681AB}" dt="2019-10-24T16:04:26.893" v="2" actId="1076"/>
        <pc:sldMkLst>
          <pc:docMk/>
          <pc:sldMk cId="114012649" sldId="468"/>
        </pc:sldMkLst>
        <pc:spChg chg="add mod">
          <ac:chgData name="Stephanie Ackley" userId="S::sackley@massportcac.org::f9c9db84-e244-4e2e-aa18-9bbaa9b92057" providerId="AD" clId="Web-{573CE966-6835-FA7C-7E13-1BF09F8681AB}" dt="2019-10-24T16:04:26.893" v="2" actId="1076"/>
          <ac:spMkLst>
            <pc:docMk/>
            <pc:sldMk cId="114012649" sldId="468"/>
            <ac:spMk id="3" creationId="{1B880C42-E97B-4E39-9ECB-F43EE04FC8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2AF779-FC74-4576-A6FE-6E1B96F549F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99EC26B8-00B0-48E6-8B3B-2D3750D4868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E1787-58EC-43DA-86CA-EEB82E0009CD}" type="datetimeFigureOut">
              <a:rPr lang="en-US" smtClean="0"/>
              <a:t>10/24/2019</a:t>
            </a:fld>
            <a:endParaRPr lang="en-US"/>
          </a:p>
        </p:txBody>
      </p:sp>
      <p:sp>
        <p:nvSpPr>
          <p:cNvPr id="4" name="Footer Placeholder 3">
            <a:extLst>
              <a:ext uri="{FF2B5EF4-FFF2-40B4-BE49-F238E27FC236}">
                <a16:creationId xmlns:a16="http://schemas.microsoft.com/office/drawing/2014/main" id="{005DEEB7-20CF-4B44-BF01-E260B151E91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3FE3E9-4CE9-4FD0-A6EB-3DCF4604127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6CD5E3A-5EAF-435E-9752-F6131E82315F}" type="slidenum">
              <a:rPr lang="en-US" smtClean="0"/>
              <a:t>‹#›</a:t>
            </a:fld>
            <a:endParaRPr lang="en-US"/>
          </a:p>
        </p:txBody>
      </p:sp>
    </p:spTree>
    <p:extLst>
      <p:ext uri="{BB962C8B-B14F-4D97-AF65-F5344CB8AC3E}">
        <p14:creationId xmlns:p14="http://schemas.microsoft.com/office/powerpoint/2010/main" val="4233584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1F9183-7DFA-424F-9BE8-1E422EE372FF}" type="datetimeFigureOut">
              <a:rPr lang="en-US" smtClean="0"/>
              <a:t>10/24/2019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94A750-559B-4CC6-A2AD-857B56C92836}" type="slidenum">
              <a:rPr lang="en-US" smtClean="0"/>
              <a:t>‹#›</a:t>
            </a:fld>
            <a:endParaRPr lang="en-US"/>
          </a:p>
        </p:txBody>
      </p:sp>
    </p:spTree>
    <p:extLst>
      <p:ext uri="{BB962C8B-B14F-4D97-AF65-F5344CB8AC3E}">
        <p14:creationId xmlns:p14="http://schemas.microsoft.com/office/powerpoint/2010/main" val="204766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568325"/>
            <a:ext cx="2452687" cy="1839913"/>
          </a:xfrm>
        </p:spPr>
      </p:sp>
      <p:sp>
        <p:nvSpPr>
          <p:cNvPr id="3" name="Notes Placeholder 2"/>
          <p:cNvSpPr>
            <a:spLocks noGrp="1"/>
          </p:cNvSpPr>
          <p:nvPr>
            <p:ph type="body" idx="1"/>
          </p:nvPr>
        </p:nvSpPr>
        <p:spPr>
          <a:xfrm>
            <a:off x="614493" y="2702842"/>
            <a:ext cx="5608320" cy="5457331"/>
          </a:xfrm>
        </p:spPr>
        <p:txBody>
          <a:bodyPr/>
          <a:lstStyle/>
          <a:p>
            <a:endParaRPr lang="en-US" sz="1600"/>
          </a:p>
        </p:txBody>
      </p:sp>
      <p:sp>
        <p:nvSpPr>
          <p:cNvPr id="4" name="Slide Number Placeholder 3"/>
          <p:cNvSpPr>
            <a:spLocks noGrp="1"/>
          </p:cNvSpPr>
          <p:nvPr>
            <p:ph type="sldNum" sz="quarter" idx="10"/>
          </p:nvPr>
        </p:nvSpPr>
        <p:spPr/>
        <p:txBody>
          <a:bodyPr/>
          <a:lstStyle/>
          <a:p>
            <a:fld id="{64AF59E5-7B84-1041-84BC-5172C37994DB}" type="slidenum">
              <a:rPr lang="en-US" smtClean="0"/>
              <a:t>2</a:t>
            </a:fld>
            <a:endParaRPr lang="en-US"/>
          </a:p>
        </p:txBody>
      </p:sp>
    </p:spTree>
    <p:extLst>
      <p:ext uri="{BB962C8B-B14F-4D97-AF65-F5344CB8AC3E}">
        <p14:creationId xmlns:p14="http://schemas.microsoft.com/office/powerpoint/2010/main" val="124646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568325"/>
            <a:ext cx="2452687" cy="1839913"/>
          </a:xfrm>
        </p:spPr>
      </p:sp>
      <p:sp>
        <p:nvSpPr>
          <p:cNvPr id="3" name="Notes Placeholder 2"/>
          <p:cNvSpPr>
            <a:spLocks noGrp="1"/>
          </p:cNvSpPr>
          <p:nvPr>
            <p:ph type="body" idx="1"/>
          </p:nvPr>
        </p:nvSpPr>
        <p:spPr>
          <a:xfrm>
            <a:off x="614493" y="2702842"/>
            <a:ext cx="5608320" cy="5457331"/>
          </a:xfrm>
        </p:spPr>
        <p:txBody>
          <a:bodyPr/>
          <a:lstStyle/>
          <a:p>
            <a:endParaRPr lang="en-US" sz="1600"/>
          </a:p>
        </p:txBody>
      </p:sp>
      <p:sp>
        <p:nvSpPr>
          <p:cNvPr id="4" name="Slide Number Placeholder 3"/>
          <p:cNvSpPr>
            <a:spLocks noGrp="1"/>
          </p:cNvSpPr>
          <p:nvPr>
            <p:ph type="sldNum" sz="quarter" idx="10"/>
          </p:nvPr>
        </p:nvSpPr>
        <p:spPr/>
        <p:txBody>
          <a:bodyPr/>
          <a:lstStyle/>
          <a:p>
            <a:fld id="{64AF59E5-7B84-1041-84BC-5172C37994DB}" type="slidenum">
              <a:rPr lang="en-US" smtClean="0"/>
              <a:t>33</a:t>
            </a:fld>
            <a:endParaRPr lang="en-US"/>
          </a:p>
        </p:txBody>
      </p:sp>
    </p:spTree>
    <p:extLst>
      <p:ext uri="{BB962C8B-B14F-4D97-AF65-F5344CB8AC3E}">
        <p14:creationId xmlns:p14="http://schemas.microsoft.com/office/powerpoint/2010/main" val="3144560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04-23-2019</a:t>
            </a:r>
          </a:p>
        </p:txBody>
      </p:sp>
      <p:sp>
        <p:nvSpPr>
          <p:cNvPr id="5" name="Footer Placeholder 4"/>
          <p:cNvSpPr>
            <a:spLocks noGrp="1"/>
          </p:cNvSpPr>
          <p:nvPr>
            <p:ph type="ftr" sz="quarter" idx="11"/>
          </p:nvPr>
        </p:nvSpPr>
        <p:spPr/>
        <p:txBody>
          <a:bodyPr/>
          <a:lstStyle/>
          <a:p>
            <a:r>
              <a:rPr lang="en-US"/>
              <a:t>Massport CAC</a:t>
            </a:r>
          </a:p>
        </p:txBody>
      </p:sp>
      <p:sp>
        <p:nvSpPr>
          <p:cNvPr id="6" name="Slide Number Placeholder 5"/>
          <p:cNvSpPr>
            <a:spLocks noGrp="1"/>
          </p:cNvSpPr>
          <p:nvPr>
            <p:ph type="sldNum" sz="quarter" idx="12"/>
          </p:nvPr>
        </p:nvSpPr>
        <p:spPr/>
        <p:txBody>
          <a:bodyPr/>
          <a:lstStyle/>
          <a:p>
            <a:fld id="{E133C999-6C9B-46B7-B45A-CE26949785CF}" type="slidenum">
              <a:rPr lang="en-US" smtClean="0"/>
              <a:t>‹#›</a:t>
            </a:fld>
            <a:endParaRPr lang="en-US"/>
          </a:p>
        </p:txBody>
      </p:sp>
    </p:spTree>
    <p:extLst>
      <p:ext uri="{BB962C8B-B14F-4D97-AF65-F5344CB8AC3E}">
        <p14:creationId xmlns:p14="http://schemas.microsoft.com/office/powerpoint/2010/main" val="4132670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01-10-2019</a:t>
            </a:r>
          </a:p>
        </p:txBody>
      </p:sp>
      <p:sp>
        <p:nvSpPr>
          <p:cNvPr id="5" name="Footer Placeholder 4"/>
          <p:cNvSpPr>
            <a:spLocks noGrp="1"/>
          </p:cNvSpPr>
          <p:nvPr>
            <p:ph type="ftr" sz="quarter" idx="11"/>
          </p:nvPr>
        </p:nvSpPr>
        <p:spPr/>
        <p:txBody>
          <a:bodyPr/>
          <a:lstStyle/>
          <a:p>
            <a:r>
              <a:rPr lang="en-US"/>
              <a:t>Massport CAC</a:t>
            </a:r>
          </a:p>
        </p:txBody>
      </p:sp>
      <p:sp>
        <p:nvSpPr>
          <p:cNvPr id="6" name="Slide Number Placeholder 5"/>
          <p:cNvSpPr>
            <a:spLocks noGrp="1"/>
          </p:cNvSpPr>
          <p:nvPr>
            <p:ph type="sldNum" sz="quarter" idx="12"/>
          </p:nvPr>
        </p:nvSpPr>
        <p:spPr/>
        <p:txBody>
          <a:bodyPr/>
          <a:lstStyle/>
          <a:p>
            <a:fld id="{E133C999-6C9B-46B7-B45A-CE26949785CF}" type="slidenum">
              <a:rPr lang="en-US" smtClean="0"/>
              <a:t>‹#›</a:t>
            </a:fld>
            <a:endParaRPr lang="en-US"/>
          </a:p>
        </p:txBody>
      </p:sp>
    </p:spTree>
    <p:extLst>
      <p:ext uri="{BB962C8B-B14F-4D97-AF65-F5344CB8AC3E}">
        <p14:creationId xmlns:p14="http://schemas.microsoft.com/office/powerpoint/2010/main" val="334608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01-10-2019</a:t>
            </a:r>
          </a:p>
        </p:txBody>
      </p:sp>
      <p:sp>
        <p:nvSpPr>
          <p:cNvPr id="5" name="Footer Placeholder 4"/>
          <p:cNvSpPr>
            <a:spLocks noGrp="1"/>
          </p:cNvSpPr>
          <p:nvPr>
            <p:ph type="ftr" sz="quarter" idx="11"/>
          </p:nvPr>
        </p:nvSpPr>
        <p:spPr/>
        <p:txBody>
          <a:bodyPr/>
          <a:lstStyle/>
          <a:p>
            <a:r>
              <a:rPr lang="en-US"/>
              <a:t>Massport CAC</a:t>
            </a:r>
          </a:p>
        </p:txBody>
      </p:sp>
      <p:sp>
        <p:nvSpPr>
          <p:cNvPr id="6" name="Slide Number Placeholder 5"/>
          <p:cNvSpPr>
            <a:spLocks noGrp="1"/>
          </p:cNvSpPr>
          <p:nvPr>
            <p:ph type="sldNum" sz="quarter" idx="12"/>
          </p:nvPr>
        </p:nvSpPr>
        <p:spPr/>
        <p:txBody>
          <a:bodyPr/>
          <a:lstStyle/>
          <a:p>
            <a:fld id="{E133C999-6C9B-46B7-B45A-CE26949785CF}" type="slidenum">
              <a:rPr lang="en-US" smtClean="0"/>
              <a:t>‹#›</a:t>
            </a:fld>
            <a:endParaRPr lang="en-US"/>
          </a:p>
        </p:txBody>
      </p:sp>
    </p:spTree>
    <p:extLst>
      <p:ext uri="{BB962C8B-B14F-4D97-AF65-F5344CB8AC3E}">
        <p14:creationId xmlns:p14="http://schemas.microsoft.com/office/powerpoint/2010/main" val="242014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04-23-2019</a:t>
            </a:r>
          </a:p>
        </p:txBody>
      </p:sp>
      <p:sp>
        <p:nvSpPr>
          <p:cNvPr id="5" name="Footer Placeholder 4"/>
          <p:cNvSpPr>
            <a:spLocks noGrp="1"/>
          </p:cNvSpPr>
          <p:nvPr>
            <p:ph type="ftr" sz="quarter" idx="11"/>
          </p:nvPr>
        </p:nvSpPr>
        <p:spPr/>
        <p:txBody>
          <a:bodyPr/>
          <a:lstStyle/>
          <a:p>
            <a:r>
              <a:rPr lang="en-US"/>
              <a:t>Massport CAC</a:t>
            </a:r>
          </a:p>
        </p:txBody>
      </p:sp>
      <p:sp>
        <p:nvSpPr>
          <p:cNvPr id="6" name="Slide Number Placeholder 5"/>
          <p:cNvSpPr>
            <a:spLocks noGrp="1"/>
          </p:cNvSpPr>
          <p:nvPr>
            <p:ph type="sldNum" sz="quarter" idx="12"/>
          </p:nvPr>
        </p:nvSpPr>
        <p:spPr/>
        <p:txBody>
          <a:bodyPr/>
          <a:lstStyle/>
          <a:p>
            <a:fld id="{E133C999-6C9B-46B7-B45A-CE26949785CF}" type="slidenum">
              <a:rPr lang="en-US" smtClean="0"/>
              <a:t>‹#›</a:t>
            </a:fld>
            <a:endParaRPr lang="en-US"/>
          </a:p>
        </p:txBody>
      </p:sp>
    </p:spTree>
    <p:extLst>
      <p:ext uri="{BB962C8B-B14F-4D97-AF65-F5344CB8AC3E}">
        <p14:creationId xmlns:p14="http://schemas.microsoft.com/office/powerpoint/2010/main" val="414642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01-10-2019</a:t>
            </a:r>
          </a:p>
        </p:txBody>
      </p:sp>
      <p:sp>
        <p:nvSpPr>
          <p:cNvPr id="5" name="Footer Placeholder 4"/>
          <p:cNvSpPr>
            <a:spLocks noGrp="1"/>
          </p:cNvSpPr>
          <p:nvPr>
            <p:ph type="ftr" sz="quarter" idx="11"/>
          </p:nvPr>
        </p:nvSpPr>
        <p:spPr/>
        <p:txBody>
          <a:bodyPr/>
          <a:lstStyle/>
          <a:p>
            <a:r>
              <a:rPr lang="en-US"/>
              <a:t>Massport CAC</a:t>
            </a:r>
          </a:p>
        </p:txBody>
      </p:sp>
      <p:sp>
        <p:nvSpPr>
          <p:cNvPr id="6" name="Slide Number Placeholder 5"/>
          <p:cNvSpPr>
            <a:spLocks noGrp="1"/>
          </p:cNvSpPr>
          <p:nvPr>
            <p:ph type="sldNum" sz="quarter" idx="12"/>
          </p:nvPr>
        </p:nvSpPr>
        <p:spPr/>
        <p:txBody>
          <a:bodyPr/>
          <a:lstStyle/>
          <a:p>
            <a:fld id="{E133C999-6C9B-46B7-B45A-CE26949785CF}" type="slidenum">
              <a:rPr lang="en-US" smtClean="0"/>
              <a:t>‹#›</a:t>
            </a:fld>
            <a:endParaRPr lang="en-US"/>
          </a:p>
        </p:txBody>
      </p:sp>
    </p:spTree>
    <p:extLst>
      <p:ext uri="{BB962C8B-B14F-4D97-AF65-F5344CB8AC3E}">
        <p14:creationId xmlns:p14="http://schemas.microsoft.com/office/powerpoint/2010/main" val="89735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01-10-2019</a:t>
            </a:r>
          </a:p>
        </p:txBody>
      </p:sp>
      <p:sp>
        <p:nvSpPr>
          <p:cNvPr id="6" name="Footer Placeholder 5"/>
          <p:cNvSpPr>
            <a:spLocks noGrp="1"/>
          </p:cNvSpPr>
          <p:nvPr>
            <p:ph type="ftr" sz="quarter" idx="11"/>
          </p:nvPr>
        </p:nvSpPr>
        <p:spPr/>
        <p:txBody>
          <a:bodyPr/>
          <a:lstStyle/>
          <a:p>
            <a:r>
              <a:rPr lang="en-US"/>
              <a:t>Massport CAC</a:t>
            </a:r>
          </a:p>
        </p:txBody>
      </p:sp>
      <p:sp>
        <p:nvSpPr>
          <p:cNvPr id="7" name="Slide Number Placeholder 6"/>
          <p:cNvSpPr>
            <a:spLocks noGrp="1"/>
          </p:cNvSpPr>
          <p:nvPr>
            <p:ph type="sldNum" sz="quarter" idx="12"/>
          </p:nvPr>
        </p:nvSpPr>
        <p:spPr/>
        <p:txBody>
          <a:bodyPr/>
          <a:lstStyle/>
          <a:p>
            <a:fld id="{E133C999-6C9B-46B7-B45A-CE26949785CF}" type="slidenum">
              <a:rPr lang="en-US" smtClean="0"/>
              <a:t>‹#›</a:t>
            </a:fld>
            <a:endParaRPr lang="en-US"/>
          </a:p>
        </p:txBody>
      </p:sp>
    </p:spTree>
    <p:extLst>
      <p:ext uri="{BB962C8B-B14F-4D97-AF65-F5344CB8AC3E}">
        <p14:creationId xmlns:p14="http://schemas.microsoft.com/office/powerpoint/2010/main" val="59199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01-10-2019</a:t>
            </a:r>
          </a:p>
        </p:txBody>
      </p:sp>
      <p:sp>
        <p:nvSpPr>
          <p:cNvPr id="8" name="Footer Placeholder 7"/>
          <p:cNvSpPr>
            <a:spLocks noGrp="1"/>
          </p:cNvSpPr>
          <p:nvPr>
            <p:ph type="ftr" sz="quarter" idx="11"/>
          </p:nvPr>
        </p:nvSpPr>
        <p:spPr/>
        <p:txBody>
          <a:bodyPr/>
          <a:lstStyle/>
          <a:p>
            <a:r>
              <a:rPr lang="en-US"/>
              <a:t>Massport CAC</a:t>
            </a:r>
          </a:p>
        </p:txBody>
      </p:sp>
      <p:sp>
        <p:nvSpPr>
          <p:cNvPr id="9" name="Slide Number Placeholder 8"/>
          <p:cNvSpPr>
            <a:spLocks noGrp="1"/>
          </p:cNvSpPr>
          <p:nvPr>
            <p:ph type="sldNum" sz="quarter" idx="12"/>
          </p:nvPr>
        </p:nvSpPr>
        <p:spPr/>
        <p:txBody>
          <a:bodyPr/>
          <a:lstStyle/>
          <a:p>
            <a:fld id="{E133C999-6C9B-46B7-B45A-CE26949785CF}" type="slidenum">
              <a:rPr lang="en-US" smtClean="0"/>
              <a:t>‹#›</a:t>
            </a:fld>
            <a:endParaRPr lang="en-US"/>
          </a:p>
        </p:txBody>
      </p:sp>
    </p:spTree>
    <p:extLst>
      <p:ext uri="{BB962C8B-B14F-4D97-AF65-F5344CB8AC3E}">
        <p14:creationId xmlns:p14="http://schemas.microsoft.com/office/powerpoint/2010/main" val="283450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01-10-2019</a:t>
            </a:r>
          </a:p>
        </p:txBody>
      </p:sp>
      <p:sp>
        <p:nvSpPr>
          <p:cNvPr id="4" name="Footer Placeholder 3"/>
          <p:cNvSpPr>
            <a:spLocks noGrp="1"/>
          </p:cNvSpPr>
          <p:nvPr>
            <p:ph type="ftr" sz="quarter" idx="11"/>
          </p:nvPr>
        </p:nvSpPr>
        <p:spPr/>
        <p:txBody>
          <a:bodyPr/>
          <a:lstStyle/>
          <a:p>
            <a:r>
              <a:rPr lang="en-US"/>
              <a:t>Massport CAC</a:t>
            </a:r>
          </a:p>
        </p:txBody>
      </p:sp>
      <p:sp>
        <p:nvSpPr>
          <p:cNvPr id="5" name="Slide Number Placeholder 4"/>
          <p:cNvSpPr>
            <a:spLocks noGrp="1"/>
          </p:cNvSpPr>
          <p:nvPr>
            <p:ph type="sldNum" sz="quarter" idx="12"/>
          </p:nvPr>
        </p:nvSpPr>
        <p:spPr/>
        <p:txBody>
          <a:bodyPr/>
          <a:lstStyle/>
          <a:p>
            <a:fld id="{E133C999-6C9B-46B7-B45A-CE26949785CF}" type="slidenum">
              <a:rPr lang="en-US" smtClean="0"/>
              <a:t>‹#›</a:t>
            </a:fld>
            <a:endParaRPr lang="en-US"/>
          </a:p>
        </p:txBody>
      </p:sp>
    </p:spTree>
    <p:extLst>
      <p:ext uri="{BB962C8B-B14F-4D97-AF65-F5344CB8AC3E}">
        <p14:creationId xmlns:p14="http://schemas.microsoft.com/office/powerpoint/2010/main" val="324160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01-10-2019</a:t>
            </a:r>
          </a:p>
        </p:txBody>
      </p:sp>
      <p:sp>
        <p:nvSpPr>
          <p:cNvPr id="3" name="Footer Placeholder 2"/>
          <p:cNvSpPr>
            <a:spLocks noGrp="1"/>
          </p:cNvSpPr>
          <p:nvPr>
            <p:ph type="ftr" sz="quarter" idx="11"/>
          </p:nvPr>
        </p:nvSpPr>
        <p:spPr/>
        <p:txBody>
          <a:bodyPr/>
          <a:lstStyle/>
          <a:p>
            <a:r>
              <a:rPr lang="en-US"/>
              <a:t>Massport CAC</a:t>
            </a:r>
          </a:p>
        </p:txBody>
      </p:sp>
      <p:sp>
        <p:nvSpPr>
          <p:cNvPr id="4" name="Slide Number Placeholder 3"/>
          <p:cNvSpPr>
            <a:spLocks noGrp="1"/>
          </p:cNvSpPr>
          <p:nvPr>
            <p:ph type="sldNum" sz="quarter" idx="12"/>
          </p:nvPr>
        </p:nvSpPr>
        <p:spPr/>
        <p:txBody>
          <a:bodyPr/>
          <a:lstStyle/>
          <a:p>
            <a:fld id="{E133C999-6C9B-46B7-B45A-CE26949785CF}" type="slidenum">
              <a:rPr lang="en-US" smtClean="0"/>
              <a:t>‹#›</a:t>
            </a:fld>
            <a:endParaRPr lang="en-US"/>
          </a:p>
        </p:txBody>
      </p:sp>
    </p:spTree>
    <p:extLst>
      <p:ext uri="{BB962C8B-B14F-4D97-AF65-F5344CB8AC3E}">
        <p14:creationId xmlns:p14="http://schemas.microsoft.com/office/powerpoint/2010/main" val="225320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01-10-2019</a:t>
            </a:r>
          </a:p>
        </p:txBody>
      </p:sp>
      <p:sp>
        <p:nvSpPr>
          <p:cNvPr id="6" name="Footer Placeholder 5"/>
          <p:cNvSpPr>
            <a:spLocks noGrp="1"/>
          </p:cNvSpPr>
          <p:nvPr>
            <p:ph type="ftr" sz="quarter" idx="11"/>
          </p:nvPr>
        </p:nvSpPr>
        <p:spPr/>
        <p:txBody>
          <a:bodyPr/>
          <a:lstStyle/>
          <a:p>
            <a:r>
              <a:rPr lang="en-US"/>
              <a:t>Massport CAC</a:t>
            </a:r>
          </a:p>
        </p:txBody>
      </p:sp>
      <p:sp>
        <p:nvSpPr>
          <p:cNvPr id="7" name="Slide Number Placeholder 6"/>
          <p:cNvSpPr>
            <a:spLocks noGrp="1"/>
          </p:cNvSpPr>
          <p:nvPr>
            <p:ph type="sldNum" sz="quarter" idx="12"/>
          </p:nvPr>
        </p:nvSpPr>
        <p:spPr/>
        <p:txBody>
          <a:bodyPr/>
          <a:lstStyle/>
          <a:p>
            <a:fld id="{E133C999-6C9B-46B7-B45A-CE26949785CF}" type="slidenum">
              <a:rPr lang="en-US" smtClean="0"/>
              <a:t>‹#›</a:t>
            </a:fld>
            <a:endParaRPr lang="en-US"/>
          </a:p>
        </p:txBody>
      </p:sp>
    </p:spTree>
    <p:extLst>
      <p:ext uri="{BB962C8B-B14F-4D97-AF65-F5344CB8AC3E}">
        <p14:creationId xmlns:p14="http://schemas.microsoft.com/office/powerpoint/2010/main" val="181910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01-10-2019</a:t>
            </a:r>
          </a:p>
        </p:txBody>
      </p:sp>
      <p:sp>
        <p:nvSpPr>
          <p:cNvPr id="6" name="Footer Placeholder 5"/>
          <p:cNvSpPr>
            <a:spLocks noGrp="1"/>
          </p:cNvSpPr>
          <p:nvPr>
            <p:ph type="ftr" sz="quarter" idx="11"/>
          </p:nvPr>
        </p:nvSpPr>
        <p:spPr/>
        <p:txBody>
          <a:bodyPr/>
          <a:lstStyle/>
          <a:p>
            <a:r>
              <a:rPr lang="en-US"/>
              <a:t>Massport CAC</a:t>
            </a:r>
          </a:p>
        </p:txBody>
      </p:sp>
      <p:sp>
        <p:nvSpPr>
          <p:cNvPr id="7" name="Slide Number Placeholder 6"/>
          <p:cNvSpPr>
            <a:spLocks noGrp="1"/>
          </p:cNvSpPr>
          <p:nvPr>
            <p:ph type="sldNum" sz="quarter" idx="12"/>
          </p:nvPr>
        </p:nvSpPr>
        <p:spPr/>
        <p:txBody>
          <a:bodyPr/>
          <a:lstStyle/>
          <a:p>
            <a:fld id="{E133C999-6C9B-46B7-B45A-CE26949785CF}" type="slidenum">
              <a:rPr lang="en-US" smtClean="0"/>
              <a:t>‹#›</a:t>
            </a:fld>
            <a:endParaRPr lang="en-US"/>
          </a:p>
        </p:txBody>
      </p:sp>
    </p:spTree>
    <p:extLst>
      <p:ext uri="{BB962C8B-B14F-4D97-AF65-F5344CB8AC3E}">
        <p14:creationId xmlns:p14="http://schemas.microsoft.com/office/powerpoint/2010/main" val="95015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04-23-2019</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Massport CAC</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3C999-6C9B-46B7-B45A-CE26949785CF}" type="slidenum">
              <a:rPr lang="en-US" smtClean="0"/>
              <a:t>‹#›</a:t>
            </a:fld>
            <a:endParaRPr lang="en-US"/>
          </a:p>
        </p:txBody>
      </p:sp>
    </p:spTree>
    <p:extLst>
      <p:ext uri="{BB962C8B-B14F-4D97-AF65-F5344CB8AC3E}">
        <p14:creationId xmlns:p14="http://schemas.microsoft.com/office/powerpoint/2010/main" val="2745955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assport.com/massport/about-massport/project-environmental-filings/logan-airpor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4C38-FACC-4A72-8F6E-55ADD8E2D558}"/>
              </a:ext>
            </a:extLst>
          </p:cNvPr>
          <p:cNvSpPr>
            <a:spLocks noGrp="1"/>
          </p:cNvSpPr>
          <p:nvPr>
            <p:ph type="title"/>
          </p:nvPr>
        </p:nvSpPr>
        <p:spPr>
          <a:xfrm>
            <a:off x="628650" y="1131099"/>
            <a:ext cx="7886700" cy="2177527"/>
          </a:xfrm>
        </p:spPr>
        <p:txBody>
          <a:bodyPr>
            <a:normAutofit/>
          </a:bodyPr>
          <a:lstStyle/>
          <a:p>
            <a:pPr algn="ctr"/>
            <a:r>
              <a:rPr lang="en-US" sz="4800" b="1"/>
              <a:t>Massport CAC Meeting</a:t>
            </a:r>
            <a:br>
              <a:rPr lang="en-US" b="1"/>
            </a:br>
            <a:br>
              <a:rPr lang="en-US" b="1"/>
            </a:br>
            <a:r>
              <a:rPr lang="en-US" b="1"/>
              <a:t>October 10, 2019</a:t>
            </a:r>
          </a:p>
        </p:txBody>
      </p:sp>
      <p:pic>
        <p:nvPicPr>
          <p:cNvPr id="5" name="Content Placeholder 4">
            <a:extLst>
              <a:ext uri="{FF2B5EF4-FFF2-40B4-BE49-F238E27FC236}">
                <a16:creationId xmlns:a16="http://schemas.microsoft.com/office/drawing/2014/main" id="{48BC8D3B-AB06-4DA8-A6A8-0515DDA0C4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0257" y="3308626"/>
            <a:ext cx="2043486" cy="2006247"/>
          </a:xfrm>
        </p:spPr>
      </p:pic>
      <p:sp>
        <p:nvSpPr>
          <p:cNvPr id="3" name="Date Placeholder 2">
            <a:extLst>
              <a:ext uri="{FF2B5EF4-FFF2-40B4-BE49-F238E27FC236}">
                <a16:creationId xmlns:a16="http://schemas.microsoft.com/office/drawing/2014/main" id="{BE894F7F-D31E-47A7-8353-D23F292E0E4C}"/>
              </a:ext>
            </a:extLst>
          </p:cNvPr>
          <p:cNvSpPr>
            <a:spLocks noGrp="1"/>
          </p:cNvSpPr>
          <p:nvPr>
            <p:ph type="dt" sz="half" idx="10"/>
          </p:nvPr>
        </p:nvSpPr>
        <p:spPr/>
        <p:txBody>
          <a:bodyPr/>
          <a:lstStyle/>
          <a:p>
            <a:r>
              <a:rPr lang="en-US"/>
              <a:t>10-10-2019</a:t>
            </a:r>
          </a:p>
        </p:txBody>
      </p:sp>
      <p:sp>
        <p:nvSpPr>
          <p:cNvPr id="4" name="Footer Placeholder 3">
            <a:extLst>
              <a:ext uri="{FF2B5EF4-FFF2-40B4-BE49-F238E27FC236}">
                <a16:creationId xmlns:a16="http://schemas.microsoft.com/office/drawing/2014/main" id="{040DD0CD-4F6F-48ED-AA63-EC685DFB19D4}"/>
              </a:ext>
            </a:extLst>
          </p:cNvPr>
          <p:cNvSpPr>
            <a:spLocks noGrp="1"/>
          </p:cNvSpPr>
          <p:nvPr>
            <p:ph type="ftr" sz="quarter" idx="11"/>
          </p:nvPr>
        </p:nvSpPr>
        <p:spPr/>
        <p:txBody>
          <a:bodyPr/>
          <a:lstStyle/>
          <a:p>
            <a:r>
              <a:rPr lang="en-US"/>
              <a:t>Massport CAC</a:t>
            </a:r>
          </a:p>
        </p:txBody>
      </p:sp>
      <p:sp>
        <p:nvSpPr>
          <p:cNvPr id="8" name="Slide Number Placeholder 7">
            <a:extLst>
              <a:ext uri="{FF2B5EF4-FFF2-40B4-BE49-F238E27FC236}">
                <a16:creationId xmlns:a16="http://schemas.microsoft.com/office/drawing/2014/main" id="{D87A208C-6FE5-4534-9477-24190C52DB19}"/>
              </a:ext>
            </a:extLst>
          </p:cNvPr>
          <p:cNvSpPr>
            <a:spLocks noGrp="1"/>
          </p:cNvSpPr>
          <p:nvPr>
            <p:ph type="sldNum" sz="quarter" idx="12"/>
          </p:nvPr>
        </p:nvSpPr>
        <p:spPr/>
        <p:txBody>
          <a:bodyPr/>
          <a:lstStyle/>
          <a:p>
            <a:fld id="{E133C999-6C9B-46B7-B45A-CE26949785CF}" type="slidenum">
              <a:rPr lang="en-US" smtClean="0"/>
              <a:t>1</a:t>
            </a:fld>
            <a:endParaRPr lang="en-US"/>
          </a:p>
        </p:txBody>
      </p:sp>
    </p:spTree>
    <p:extLst>
      <p:ext uri="{BB962C8B-B14F-4D97-AF65-F5344CB8AC3E}">
        <p14:creationId xmlns:p14="http://schemas.microsoft.com/office/powerpoint/2010/main" val="307249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200" b="1"/>
              <a:t>MCAC Proposed FY20 Initiatives</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545284" y="971649"/>
            <a:ext cx="8053431" cy="5502229"/>
          </a:xfrm>
        </p:spPr>
        <p:txBody>
          <a:bodyPr>
            <a:noAutofit/>
          </a:bodyPr>
          <a:lstStyle/>
          <a:p>
            <a:pPr marR="0" lvl="0">
              <a:lnSpc>
                <a:spcPct val="107000"/>
              </a:lnSpc>
              <a:spcBef>
                <a:spcPts val="0"/>
              </a:spcBef>
              <a:spcAft>
                <a:spcPts val="800"/>
              </a:spcAft>
            </a:pPr>
            <a:r>
              <a:rPr lang="en-US" sz="1700" u="sng">
                <a:latin typeface="Calibri" panose="020F0502020204030204" pitchFamily="34" charset="0"/>
                <a:ea typeface="Calibri" panose="020F0502020204030204" pitchFamily="34" charset="0"/>
                <a:cs typeface="Times New Roman" panose="02020603050405020304" pitchFamily="18" charset="0"/>
              </a:rPr>
              <a:t>Existing Initiatives</a:t>
            </a:r>
          </a:p>
          <a:p>
            <a:pPr marL="342900" indent="-342900" algn="l">
              <a:lnSpc>
                <a:spcPct val="107000"/>
              </a:lnSpc>
              <a:spcBef>
                <a:spcPts val="0"/>
              </a:spcBef>
              <a:spcAft>
                <a:spcPts val="800"/>
              </a:spcAft>
              <a:buFont typeface="+mj-lt"/>
              <a:buAutoNum type="arabicPeriod"/>
            </a:pPr>
            <a:r>
              <a:rPr lang="en-US" sz="1700">
                <a:latin typeface="Calibri" panose="020F0502020204030204" pitchFamily="34" charset="0"/>
                <a:ea typeface="Calibri" panose="020F0502020204030204" pitchFamily="34" charset="0"/>
                <a:cs typeface="Times New Roman" panose="02020603050405020304" pitchFamily="18" charset="0"/>
              </a:rPr>
              <a:t>Complete Block 2 Recommendations for RNAV Study in FY20 and Follow Up on Implementation and Operations</a:t>
            </a:r>
          </a:p>
          <a:p>
            <a:pPr marL="342900" indent="-342900" algn="l">
              <a:lnSpc>
                <a:spcPct val="107000"/>
              </a:lnSpc>
              <a:spcBef>
                <a:spcPts val="0"/>
              </a:spcBef>
              <a:spcAft>
                <a:spcPts val="800"/>
              </a:spcAft>
              <a:buFont typeface="+mj-lt"/>
              <a:buAutoNum type="arabicPeriod"/>
            </a:pPr>
            <a:r>
              <a:rPr lang="en-US" sz="1700">
                <a:latin typeface="Calibri" panose="020F0502020204030204" pitchFamily="34" charset="0"/>
                <a:ea typeface="Calibri" panose="020F0502020204030204" pitchFamily="34" charset="0"/>
                <a:cs typeface="Times New Roman" panose="02020603050405020304" pitchFamily="18" charset="0"/>
              </a:rPr>
              <a:t>Publish Fly Quiet Report</a:t>
            </a:r>
          </a:p>
          <a:p>
            <a:pPr marL="342900" indent="-342900" algn="l">
              <a:lnSpc>
                <a:spcPct val="107000"/>
              </a:lnSpc>
              <a:spcBef>
                <a:spcPts val="0"/>
              </a:spcBef>
              <a:spcAft>
                <a:spcPts val="800"/>
              </a:spcAft>
              <a:buFont typeface="+mj-lt"/>
              <a:buAutoNum type="arabicPeriod"/>
            </a:pPr>
            <a:r>
              <a:rPr lang="en-US" sz="1700">
                <a:latin typeface="Calibri" panose="020F0502020204030204" pitchFamily="34" charset="0"/>
                <a:ea typeface="Calibri" panose="020F0502020204030204" pitchFamily="34" charset="0"/>
                <a:cs typeface="Times New Roman" panose="02020603050405020304" pitchFamily="18" charset="0"/>
              </a:rPr>
              <a:t>Review of Sound Insulation Program</a:t>
            </a:r>
          </a:p>
          <a:p>
            <a:pPr marL="342900" indent="-342900" algn="l">
              <a:lnSpc>
                <a:spcPct val="107000"/>
              </a:lnSpc>
              <a:spcBef>
                <a:spcPts val="0"/>
              </a:spcBef>
              <a:spcAft>
                <a:spcPts val="800"/>
              </a:spcAft>
              <a:buFont typeface="+mj-lt"/>
              <a:buAutoNum type="arabicPeriod"/>
            </a:pPr>
            <a:r>
              <a:rPr lang="en-US" sz="1700">
                <a:latin typeface="Calibri" panose="020F0502020204030204" pitchFamily="34" charset="0"/>
                <a:ea typeface="Calibri" panose="020F0502020204030204" pitchFamily="34" charset="0"/>
                <a:cs typeface="Times New Roman" panose="02020603050405020304" pitchFamily="18" charset="0"/>
              </a:rPr>
              <a:t>Increase Communication with Other Authoritative Bodies Locally and Nationally</a:t>
            </a:r>
          </a:p>
          <a:p>
            <a:pPr>
              <a:lnSpc>
                <a:spcPct val="107000"/>
              </a:lnSpc>
              <a:spcBef>
                <a:spcPts val="0"/>
              </a:spcBef>
              <a:spcAft>
                <a:spcPts val="800"/>
              </a:spcAft>
            </a:pPr>
            <a:r>
              <a:rPr lang="en-US" sz="1700" u="sng">
                <a:latin typeface="Calibri" panose="020F0502020204030204" pitchFamily="34" charset="0"/>
                <a:ea typeface="Calibri" panose="020F0502020204030204" pitchFamily="34" charset="0"/>
                <a:cs typeface="Times New Roman" panose="02020603050405020304" pitchFamily="18" charset="0"/>
              </a:rPr>
              <a:t>New Initiatives</a:t>
            </a:r>
          </a:p>
          <a:p>
            <a:pPr marL="342900" marR="0" lvl="0" indent="-342900" algn="l">
              <a:lnSpc>
                <a:spcPct val="107000"/>
              </a:lnSpc>
              <a:spcBef>
                <a:spcPts val="0"/>
              </a:spcBef>
              <a:spcAft>
                <a:spcPts val="800"/>
              </a:spcAft>
              <a:buFont typeface="+mj-lt"/>
              <a:buAutoNum type="arabicPeriod"/>
            </a:pPr>
            <a:r>
              <a:rPr lang="en-US" sz="1700">
                <a:latin typeface="Calibri" panose="020F0502020204030204" pitchFamily="34" charset="0"/>
                <a:ea typeface="Calibri" panose="020F0502020204030204" pitchFamily="34" charset="0"/>
                <a:cs typeface="Times New Roman" panose="02020603050405020304" pitchFamily="18" charset="0"/>
              </a:rPr>
              <a:t>Prepare an Annual Report to the General Court and Governor</a:t>
            </a:r>
          </a:p>
          <a:p>
            <a:pPr marL="342900" marR="0" lvl="0" indent="-342900" algn="l">
              <a:lnSpc>
                <a:spcPct val="107000"/>
              </a:lnSpc>
              <a:spcBef>
                <a:spcPts val="0"/>
              </a:spcBef>
              <a:spcAft>
                <a:spcPts val="800"/>
              </a:spcAft>
              <a:buFont typeface="+mj-lt"/>
              <a:buAutoNum type="arabicPeriod"/>
            </a:pPr>
            <a:r>
              <a:rPr lang="en-US" sz="1700">
                <a:latin typeface="Calibri" panose="020F0502020204030204" pitchFamily="34" charset="0"/>
                <a:ea typeface="Calibri" panose="020F0502020204030204" pitchFamily="34" charset="0"/>
                <a:cs typeface="Times New Roman" panose="02020603050405020304" pitchFamily="18" charset="0"/>
              </a:rPr>
              <a:t>Complete an Initial MPA Budget Review on Aviation Revenue and Marketing Incentive Fees</a:t>
            </a:r>
          </a:p>
          <a:p>
            <a:pPr marL="342900" marR="0" lvl="0" indent="-342900" algn="l">
              <a:lnSpc>
                <a:spcPct val="107000"/>
              </a:lnSpc>
              <a:spcBef>
                <a:spcPts val="0"/>
              </a:spcBef>
              <a:spcAft>
                <a:spcPts val="800"/>
              </a:spcAft>
              <a:buFont typeface="+mj-lt"/>
              <a:buAutoNum type="arabicPeriod"/>
            </a:pPr>
            <a:r>
              <a:rPr lang="en-US" sz="1700">
                <a:latin typeface="Calibri" panose="020F0502020204030204" pitchFamily="34" charset="0"/>
                <a:ea typeface="Calibri" panose="020F0502020204030204" pitchFamily="34" charset="0"/>
                <a:cs typeface="Times New Roman" panose="02020603050405020304" pitchFamily="18" charset="0"/>
              </a:rPr>
              <a:t>Develop Fly Quiet Program Leveraging the Fly Quiet Report Data</a:t>
            </a:r>
          </a:p>
          <a:p>
            <a:pPr marL="342900" marR="0" lvl="0" indent="-342900" algn="l">
              <a:lnSpc>
                <a:spcPct val="107000"/>
              </a:lnSpc>
              <a:spcBef>
                <a:spcPts val="0"/>
              </a:spcBef>
              <a:spcAft>
                <a:spcPts val="800"/>
              </a:spcAft>
              <a:buFont typeface="+mj-lt"/>
              <a:buAutoNum type="arabicPeriod"/>
            </a:pPr>
            <a:r>
              <a:rPr lang="en-US" sz="1700">
                <a:latin typeface="Calibri" panose="020F0502020204030204" pitchFamily="34" charset="0"/>
                <a:ea typeface="Calibri" panose="020F0502020204030204" pitchFamily="34" charset="0"/>
                <a:cs typeface="Times New Roman" panose="02020603050405020304" pitchFamily="18" charset="0"/>
              </a:rPr>
              <a:t>Review Logan Growth Impacts and Identify Possible Mitigation Opportunities</a:t>
            </a:r>
          </a:p>
          <a:p>
            <a:pPr marL="342900" marR="0" lvl="0" indent="-342900" algn="l">
              <a:lnSpc>
                <a:spcPct val="107000"/>
              </a:lnSpc>
              <a:spcBef>
                <a:spcPts val="0"/>
              </a:spcBef>
              <a:spcAft>
                <a:spcPts val="800"/>
              </a:spcAft>
              <a:buFont typeface="+mj-lt"/>
              <a:buAutoNum type="arabicPeriod"/>
            </a:pPr>
            <a:r>
              <a:rPr lang="en-US" sz="1700">
                <a:latin typeface="Calibri" panose="020F0502020204030204" pitchFamily="34" charset="0"/>
                <a:ea typeface="Calibri" panose="020F0502020204030204" pitchFamily="34" charset="0"/>
                <a:cs typeface="Times New Roman" panose="02020603050405020304" pitchFamily="18" charset="0"/>
              </a:rPr>
              <a:t>Review Existing and Upcoming Air Quality Initiatives for Education Purposes</a:t>
            </a:r>
          </a:p>
          <a:p>
            <a:pPr marL="342900" marR="0" lvl="0" indent="-342900" algn="l">
              <a:lnSpc>
                <a:spcPct val="107000"/>
              </a:lnSpc>
              <a:spcBef>
                <a:spcPts val="0"/>
              </a:spcBef>
              <a:spcAft>
                <a:spcPts val="800"/>
              </a:spcAft>
              <a:buFont typeface="+mj-lt"/>
              <a:buAutoNum type="arabicPeriod"/>
            </a:pPr>
            <a:r>
              <a:rPr lang="en-US" sz="1700">
                <a:latin typeface="Calibri" panose="020F0502020204030204" pitchFamily="34" charset="0"/>
                <a:ea typeface="Calibri" panose="020F0502020204030204" pitchFamily="34" charset="0"/>
                <a:cs typeface="Times New Roman" panose="02020603050405020304" pitchFamily="18" charset="0"/>
              </a:rPr>
              <a:t>Conduct Educational Training for MCAC Members</a:t>
            </a:r>
          </a:p>
          <a:p>
            <a:pPr marL="342900" marR="0" lvl="0" indent="-342900" algn="l">
              <a:lnSpc>
                <a:spcPct val="107000"/>
              </a:lnSpc>
              <a:spcBef>
                <a:spcPts val="0"/>
              </a:spcBef>
              <a:spcAft>
                <a:spcPts val="800"/>
              </a:spcAft>
              <a:buFont typeface="+mj-lt"/>
              <a:buAutoNum type="arabicPeriod"/>
            </a:pPr>
            <a:r>
              <a:rPr lang="en-US" sz="1700">
                <a:latin typeface="Calibri" panose="020F0502020204030204" pitchFamily="34" charset="0"/>
                <a:ea typeface="Calibri" panose="020F0502020204030204" pitchFamily="34" charset="0"/>
                <a:cs typeface="Times New Roman" panose="02020603050405020304" pitchFamily="18" charset="0"/>
              </a:rPr>
              <a:t>Consider Adding New Subcommittee for Other Topics (e.g. Maritime, Real Estate)</a:t>
            </a:r>
          </a:p>
          <a:p>
            <a:pPr marL="742950" marR="0" lvl="0" indent="-742950" algn="l">
              <a:lnSpc>
                <a:spcPct val="107000"/>
              </a:lnSpc>
              <a:spcBef>
                <a:spcPts val="0"/>
              </a:spcBef>
              <a:spcAft>
                <a:spcPts val="800"/>
              </a:spcAft>
              <a:buFont typeface="+mj-lt"/>
              <a:buAutoNum type="arabicPeriod"/>
            </a:pPr>
            <a:endParaRPr lang="en-US" sz="1700">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10</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
        <p:nvSpPr>
          <p:cNvPr id="8" name="TextBox 7">
            <a:extLst>
              <a:ext uri="{FF2B5EF4-FFF2-40B4-BE49-F238E27FC236}">
                <a16:creationId xmlns:a16="http://schemas.microsoft.com/office/drawing/2014/main" id="{849E2770-5603-46AD-823F-7BCB586F19EA}"/>
              </a:ext>
            </a:extLst>
          </p:cNvPr>
          <p:cNvSpPr txBox="1"/>
          <p:nvPr/>
        </p:nvSpPr>
        <p:spPr>
          <a:xfrm rot="19983734">
            <a:off x="1177401" y="2102996"/>
            <a:ext cx="7577757" cy="3016210"/>
          </a:xfrm>
          <a:prstGeom prst="rect">
            <a:avLst/>
          </a:prstGeom>
          <a:noFill/>
        </p:spPr>
        <p:txBody>
          <a:bodyPr wrap="square" rtlCol="0">
            <a:spAutoFit/>
          </a:bodyPr>
          <a:lstStyle/>
          <a:p>
            <a:r>
              <a:rPr lang="en-US" sz="19000" b="1">
                <a:solidFill>
                  <a:schemeClr val="tx1">
                    <a:alpha val="15000"/>
                  </a:schemeClr>
                </a:solidFill>
              </a:rPr>
              <a:t>DRAFT</a:t>
            </a:r>
          </a:p>
        </p:txBody>
      </p:sp>
    </p:spTree>
    <p:extLst>
      <p:ext uri="{BB962C8B-B14F-4D97-AF65-F5344CB8AC3E}">
        <p14:creationId xmlns:p14="http://schemas.microsoft.com/office/powerpoint/2010/main" val="188635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1</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006679"/>
            <a:ext cx="7187268" cy="5517453"/>
          </a:xfrm>
        </p:spPr>
        <p:txBody>
          <a:bodyPr>
            <a:normAutofit fontScale="85000" lnSpcReduction="20000"/>
          </a:bodyPr>
          <a:lstStyle/>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Welcome &amp; Introduction [10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Lisa Wieland – Massport CEO and Executive Director</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New members</a:t>
            </a:r>
          </a:p>
          <a:p>
            <a:pPr marL="1143000" marR="0" lvl="2" indent="-228600" algn="l">
              <a:lnSpc>
                <a:spcPct val="107000"/>
              </a:lnSpc>
              <a:spcBef>
                <a:spcPts val="0"/>
              </a:spcBef>
              <a:spcAft>
                <a:spcPts val="800"/>
              </a:spcAft>
              <a:buFont typeface="+mj-lt"/>
              <a:buAutoNum type="romanLcPeriod"/>
            </a:pPr>
            <a:r>
              <a:rPr lang="en-US">
                <a:latin typeface="Calibri" panose="020F0502020204030204" pitchFamily="34" charset="0"/>
                <a:ea typeface="Calibri" panose="020F0502020204030204" pitchFamily="34" charset="0"/>
                <a:cs typeface="Times New Roman" panose="02020603050405020304" pitchFamily="18" charset="0"/>
              </a:rPr>
              <a:t>Beverly – Gloria Bouillon, Beverly Airport Manager</a:t>
            </a:r>
          </a:p>
          <a:p>
            <a:pPr marL="1143000" marR="0" lvl="2" indent="-228600" algn="l">
              <a:lnSpc>
                <a:spcPct val="107000"/>
              </a:lnSpc>
              <a:spcBef>
                <a:spcPts val="0"/>
              </a:spcBef>
              <a:spcAft>
                <a:spcPts val="800"/>
              </a:spcAft>
              <a:buFont typeface="+mj-lt"/>
              <a:buAutoNum type="romanLcPeriod"/>
            </a:pPr>
            <a:r>
              <a:rPr lang="en-US">
                <a:latin typeface="Calibri" panose="020F0502020204030204" pitchFamily="34" charset="0"/>
                <a:ea typeface="Calibri" panose="020F0502020204030204" pitchFamily="34" charset="0"/>
                <a:cs typeface="Times New Roman" panose="02020603050405020304" pitchFamily="18" charset="0"/>
              </a:rPr>
              <a:t>Randolph – Gerard Cody, Board of Health Director</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Vote to approve Minutes of June 10, 2019</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MCAC Massport Board Member Update – John Nucci [5 min]</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Chairman Update [15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FY20 Goals and Initiatives </a:t>
            </a:r>
          </a:p>
          <a:p>
            <a:pPr marL="342900" marR="0" lvl="0" indent="-342900" algn="l">
              <a:lnSpc>
                <a:spcPct val="107000"/>
              </a:lnSpc>
              <a:spcBef>
                <a:spcPts val="0"/>
              </a:spcBef>
              <a:spcAft>
                <a:spcPts val="800"/>
              </a:spcAft>
              <a:buFont typeface="+mj-lt"/>
              <a:buAutoNum type="arabicPeriod"/>
            </a:pPr>
            <a:r>
              <a:rPr lang="en-US" b="1">
                <a:latin typeface="Calibri" panose="020F0502020204030204" pitchFamily="34" charset="0"/>
                <a:ea typeface="Calibri" panose="020F0502020204030204" pitchFamily="34" charset="0"/>
                <a:cs typeface="Times New Roman" panose="02020603050405020304" pitchFamily="18" charset="0"/>
              </a:rPr>
              <a:t>Treasurer Report [5 min]</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Executive Director Update [10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Future meeting schedule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MPA Annual Current Expense Expenditure Budgets Review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Transit Reimbursement Policy – discussion and possible vote</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Annual Election of Officers and Executive Committee [15 min]</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11</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3928586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Treasurer Report</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12</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06-13-2019</a:t>
            </a:r>
          </a:p>
        </p:txBody>
      </p:sp>
      <p:sp>
        <p:nvSpPr>
          <p:cNvPr id="9" name="Subtitle 8">
            <a:extLst>
              <a:ext uri="{FF2B5EF4-FFF2-40B4-BE49-F238E27FC236}">
                <a16:creationId xmlns:a16="http://schemas.microsoft.com/office/drawing/2014/main" id="{79565B97-A060-4BBE-BF2C-4A47B3A777FE}"/>
              </a:ext>
            </a:extLst>
          </p:cNvPr>
          <p:cNvSpPr>
            <a:spLocks noGrp="1"/>
          </p:cNvSpPr>
          <p:nvPr>
            <p:ph type="subTitle" idx="1"/>
          </p:nvPr>
        </p:nvSpPr>
        <p:spPr>
          <a:xfrm>
            <a:off x="1143000" y="1089175"/>
            <a:ext cx="6858000" cy="952651"/>
          </a:xfrm>
        </p:spPr>
        <p:txBody>
          <a:bodyPr/>
          <a:lstStyle/>
          <a:p>
            <a:pPr marL="342900" indent="-342900" algn="l">
              <a:buFont typeface="Arial" panose="020B0604020202020204" pitchFamily="34" charset="0"/>
              <a:buChar char="•"/>
            </a:pPr>
            <a:r>
              <a:rPr lang="en-US"/>
              <a:t>FY19 Year-End Compilation Report Submitted to Massport</a:t>
            </a:r>
          </a:p>
          <a:p>
            <a:pPr marL="342900" indent="-342900" algn="l">
              <a:buFont typeface="Arial" panose="020B0604020202020204" pitchFamily="34" charset="0"/>
              <a:buChar char="•"/>
            </a:pPr>
            <a:endParaRPr lang="en-US"/>
          </a:p>
        </p:txBody>
      </p:sp>
      <p:pic>
        <p:nvPicPr>
          <p:cNvPr id="3" name="Picture 2">
            <a:extLst>
              <a:ext uri="{FF2B5EF4-FFF2-40B4-BE49-F238E27FC236}">
                <a16:creationId xmlns:a16="http://schemas.microsoft.com/office/drawing/2014/main" id="{3B30E19C-88F9-45EF-9F8F-27CEB14B99D3}"/>
              </a:ext>
            </a:extLst>
          </p:cNvPr>
          <p:cNvPicPr>
            <a:picLocks noChangeAspect="1"/>
          </p:cNvPicPr>
          <p:nvPr/>
        </p:nvPicPr>
        <p:blipFill>
          <a:blip r:embed="rId3"/>
          <a:stretch>
            <a:fillRect/>
          </a:stretch>
        </p:blipFill>
        <p:spPr>
          <a:xfrm>
            <a:off x="1737114" y="1878635"/>
            <a:ext cx="5669771" cy="4275190"/>
          </a:xfrm>
          <a:prstGeom prst="rect">
            <a:avLst/>
          </a:prstGeom>
        </p:spPr>
      </p:pic>
    </p:spTree>
    <p:extLst>
      <p:ext uri="{BB962C8B-B14F-4D97-AF65-F5344CB8AC3E}">
        <p14:creationId xmlns:p14="http://schemas.microsoft.com/office/powerpoint/2010/main" val="113333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1</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006679"/>
            <a:ext cx="7187268" cy="5517453"/>
          </a:xfrm>
        </p:spPr>
        <p:txBody>
          <a:bodyPr>
            <a:normAutofit fontScale="85000" lnSpcReduction="20000"/>
          </a:bodyPr>
          <a:lstStyle/>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Welcome &amp; Introduction [10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Lisa Wieland – Massport CEO and Executive Director</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New members</a:t>
            </a:r>
          </a:p>
          <a:p>
            <a:pPr marL="1143000" marR="0" lvl="2" indent="-228600" algn="l">
              <a:lnSpc>
                <a:spcPct val="107000"/>
              </a:lnSpc>
              <a:spcBef>
                <a:spcPts val="0"/>
              </a:spcBef>
              <a:spcAft>
                <a:spcPts val="800"/>
              </a:spcAft>
              <a:buFont typeface="+mj-lt"/>
              <a:buAutoNum type="romanLcPeriod"/>
            </a:pPr>
            <a:r>
              <a:rPr lang="en-US">
                <a:latin typeface="Calibri" panose="020F0502020204030204" pitchFamily="34" charset="0"/>
                <a:ea typeface="Calibri" panose="020F0502020204030204" pitchFamily="34" charset="0"/>
                <a:cs typeface="Times New Roman" panose="02020603050405020304" pitchFamily="18" charset="0"/>
              </a:rPr>
              <a:t>Beverly – Gloria Bouillon, Beverly Airport Manager</a:t>
            </a:r>
          </a:p>
          <a:p>
            <a:pPr marL="1143000" marR="0" lvl="2" indent="-228600" algn="l">
              <a:lnSpc>
                <a:spcPct val="107000"/>
              </a:lnSpc>
              <a:spcBef>
                <a:spcPts val="0"/>
              </a:spcBef>
              <a:spcAft>
                <a:spcPts val="800"/>
              </a:spcAft>
              <a:buFont typeface="+mj-lt"/>
              <a:buAutoNum type="romanLcPeriod"/>
            </a:pPr>
            <a:r>
              <a:rPr lang="en-US">
                <a:latin typeface="Calibri" panose="020F0502020204030204" pitchFamily="34" charset="0"/>
                <a:ea typeface="Calibri" panose="020F0502020204030204" pitchFamily="34" charset="0"/>
                <a:cs typeface="Times New Roman" panose="02020603050405020304" pitchFamily="18" charset="0"/>
              </a:rPr>
              <a:t>Randolph – Gerard Cody, Board of Health Director</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Vote to approve Minutes of June 10, 2019</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MCAC Massport Board Member Update – John Nucci [5 min]</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Chairman Update [15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FY20 Goals and Initiatives </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Treasurer Report [5 min]</a:t>
            </a:r>
          </a:p>
          <a:p>
            <a:pPr marL="342900" marR="0" lvl="0" indent="-342900" algn="l">
              <a:lnSpc>
                <a:spcPct val="107000"/>
              </a:lnSpc>
              <a:spcBef>
                <a:spcPts val="0"/>
              </a:spcBef>
              <a:spcAft>
                <a:spcPts val="800"/>
              </a:spcAft>
              <a:buFont typeface="+mj-lt"/>
              <a:buAutoNum type="arabicPeriod"/>
            </a:pPr>
            <a:r>
              <a:rPr lang="en-US" b="1">
                <a:latin typeface="Calibri" panose="020F0502020204030204" pitchFamily="34" charset="0"/>
                <a:ea typeface="Calibri" panose="020F0502020204030204" pitchFamily="34" charset="0"/>
                <a:cs typeface="Times New Roman" panose="02020603050405020304" pitchFamily="18" charset="0"/>
              </a:rPr>
              <a:t>Executive Director Update [10 min]</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Future meeting schedule</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MPA Annual Current Expense Expenditure Budgets Review Update</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Transit Reimbursement Policy – discussion and possible vote</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Annual Election of Officers and Executive Committee [15 min]</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13</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80441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Future Meeting Schedule</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291516"/>
            <a:ext cx="7187268" cy="5232616"/>
          </a:xfrm>
        </p:spPr>
        <p:txBody>
          <a:bodyPr>
            <a:normAutofit lnSpcReduction="10000"/>
          </a:bodyPr>
          <a:lstStyle/>
          <a:p>
            <a:pPr marR="0" lvl="0">
              <a:lnSpc>
                <a:spcPct val="107000"/>
              </a:lnSpc>
              <a:spcBef>
                <a:spcPts val="0"/>
              </a:spcBef>
              <a:spcAft>
                <a:spcPts val="800"/>
              </a:spcAft>
            </a:pPr>
            <a:r>
              <a:rPr lang="en-US" u="sng">
                <a:latin typeface="Calibri" panose="020F0502020204030204" pitchFamily="34" charset="0"/>
                <a:ea typeface="Calibri" panose="020F0502020204030204" pitchFamily="34" charset="0"/>
                <a:cs typeface="Times New Roman" panose="02020603050405020304" pitchFamily="18" charset="0"/>
              </a:rPr>
              <a:t>General Meetings</a:t>
            </a:r>
          </a:p>
          <a:p>
            <a:pPr marL="342900" marR="0" lvl="0" indent="-342900" algn="l">
              <a:lnSpc>
                <a:spcPct val="107000"/>
              </a:lnSpc>
              <a:spcBef>
                <a:spcPts val="0"/>
              </a:spcBef>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January 9</a:t>
            </a:r>
          </a:p>
          <a:p>
            <a:pPr marL="342900" marR="0" lvl="0" indent="-342900" algn="l">
              <a:lnSpc>
                <a:spcPct val="107000"/>
              </a:lnSpc>
              <a:spcBef>
                <a:spcPts val="0"/>
              </a:spcBef>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March/April = TBD around school vacations</a:t>
            </a:r>
          </a:p>
          <a:p>
            <a:pPr marL="342900" marR="0" lvl="0" indent="-342900" algn="l">
              <a:lnSpc>
                <a:spcPct val="107000"/>
              </a:lnSpc>
              <a:spcBef>
                <a:spcPts val="0"/>
              </a:spcBef>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June 11</a:t>
            </a:r>
          </a:p>
          <a:p>
            <a:pPr>
              <a:lnSpc>
                <a:spcPct val="107000"/>
              </a:lnSpc>
              <a:spcBef>
                <a:spcPts val="0"/>
              </a:spcBef>
              <a:spcAft>
                <a:spcPts val="800"/>
              </a:spcAft>
            </a:pPr>
            <a:endParaRPr lang="en-US" u="sng">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u="sng">
                <a:latin typeface="Calibri" panose="020F0502020204030204" pitchFamily="34" charset="0"/>
                <a:ea typeface="Calibri" panose="020F0502020204030204" pitchFamily="34" charset="0"/>
                <a:cs typeface="Times New Roman" panose="02020603050405020304" pitchFamily="18" charset="0"/>
              </a:rPr>
              <a:t>Executive Committee Meetings</a:t>
            </a:r>
          </a:p>
          <a:p>
            <a:pPr marL="342900" indent="-342900" algn="l">
              <a:lnSpc>
                <a:spcPct val="107000"/>
              </a:lnSpc>
              <a:spcBef>
                <a:spcPts val="0"/>
              </a:spcBef>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Second Tuesday of the Month</a:t>
            </a:r>
          </a:p>
          <a:p>
            <a:pPr marL="342900" indent="-342900" algn="l">
              <a:lnSpc>
                <a:spcPct val="107000"/>
              </a:lnSpc>
              <a:spcBef>
                <a:spcPts val="0"/>
              </a:spcBef>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NO meeting December 2019</a:t>
            </a:r>
          </a:p>
          <a:p>
            <a:pPr>
              <a:lnSpc>
                <a:spcPct val="107000"/>
              </a:lnSpc>
              <a:spcBef>
                <a:spcPts val="0"/>
              </a:spcBef>
              <a:spcAft>
                <a:spcPts val="800"/>
              </a:spcAft>
            </a:pPr>
            <a:endParaRPr lang="en-US" u="sng">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u="sng">
                <a:latin typeface="Calibri" panose="020F0502020204030204" pitchFamily="34" charset="0"/>
                <a:ea typeface="Calibri" panose="020F0502020204030204" pitchFamily="34" charset="0"/>
                <a:cs typeface="Times New Roman" panose="02020603050405020304" pitchFamily="18" charset="0"/>
              </a:rPr>
              <a:t>Subcommittee Meetings</a:t>
            </a:r>
          </a:p>
          <a:p>
            <a:pPr marL="342900" indent="-342900" algn="l">
              <a:lnSpc>
                <a:spcPct val="107000"/>
              </a:lnSpc>
              <a:spcBef>
                <a:spcPts val="0"/>
              </a:spcBef>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Quarterly meetings TBD</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14</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24350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978366" y="338865"/>
            <a:ext cx="7187268" cy="885928"/>
          </a:xfrm>
        </p:spPr>
        <p:txBody>
          <a:bodyPr>
            <a:noAutofit/>
          </a:bodyPr>
          <a:lstStyle/>
          <a:p>
            <a:pPr marL="457200" marR="0" lvl="1" algn="ctr">
              <a:lnSpc>
                <a:spcPct val="107000"/>
              </a:lnSpc>
              <a:spcBef>
                <a:spcPts val="0"/>
              </a:spcBef>
              <a:spcAft>
                <a:spcPts val="800"/>
              </a:spcAft>
            </a:pPr>
            <a:r>
              <a:rPr lang="en-US" sz="2400" b="1">
                <a:latin typeface="Calibri" panose="020F0502020204030204" pitchFamily="34" charset="0"/>
                <a:ea typeface="Calibri" panose="020F0502020204030204" pitchFamily="34" charset="0"/>
                <a:cs typeface="Times New Roman" panose="02020603050405020304" pitchFamily="18" charset="0"/>
              </a:rPr>
              <a:t>MPA Annual Current Expense Expenditure</a:t>
            </a:r>
            <a:br>
              <a:rPr lang="en-US" sz="2400" b="1">
                <a:latin typeface="Calibri" panose="020F0502020204030204" pitchFamily="34" charset="0"/>
                <a:ea typeface="Calibri" panose="020F0502020204030204" pitchFamily="34" charset="0"/>
                <a:cs typeface="Times New Roman" panose="02020603050405020304" pitchFamily="18" charset="0"/>
              </a:rPr>
            </a:br>
            <a:r>
              <a:rPr lang="en-US" sz="2400" b="1">
                <a:latin typeface="Calibri" panose="020F0502020204030204" pitchFamily="34" charset="0"/>
                <a:ea typeface="Calibri" panose="020F0502020204030204" pitchFamily="34" charset="0"/>
                <a:cs typeface="Times New Roman" panose="02020603050405020304" pitchFamily="18" charset="0"/>
              </a:rPr>
              <a:t>Budgets Review Update</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532701" y="2818981"/>
            <a:ext cx="8078598" cy="3401752"/>
          </a:xfrm>
        </p:spPr>
        <p:txBody>
          <a:bodyPr>
            <a:normAutofit/>
          </a:bodyPr>
          <a:lstStyle/>
          <a:p>
            <a:pPr marL="342900" marR="0" lvl="0" indent="-342900" algn="l">
              <a:lnSpc>
                <a:spcPct val="107000"/>
              </a:lnSpc>
              <a:spcBef>
                <a:spcPts val="0"/>
              </a:spcBef>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Analyze Aviation Revenue and Marketing Incentive Fees</a:t>
            </a:r>
          </a:p>
          <a:p>
            <a:pPr marL="342900" marR="0" lvl="0" indent="-342900" algn="l">
              <a:lnSpc>
                <a:spcPct val="107000"/>
              </a:lnSpc>
              <a:spcBef>
                <a:spcPts val="0"/>
              </a:spcBef>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Subcontractor </a:t>
            </a:r>
            <a:r>
              <a:rPr lang="en-US" err="1">
                <a:latin typeface="Calibri" panose="020F0502020204030204" pitchFamily="34" charset="0"/>
                <a:ea typeface="Calibri" panose="020F0502020204030204" pitchFamily="34" charset="0"/>
                <a:cs typeface="Times New Roman" panose="02020603050405020304" pitchFamily="18" charset="0"/>
              </a:rPr>
              <a:t>Spypond</a:t>
            </a:r>
            <a:r>
              <a:rPr lang="en-US">
                <a:latin typeface="Calibri" panose="020F0502020204030204" pitchFamily="34" charset="0"/>
                <a:ea typeface="Calibri" panose="020F0502020204030204" pitchFamily="34" charset="0"/>
                <a:cs typeface="Times New Roman" panose="02020603050405020304" pitchFamily="18" charset="0"/>
              </a:rPr>
              <a:t> Partners</a:t>
            </a:r>
          </a:p>
          <a:p>
            <a:pPr marL="800100" lvl="1" indent="-342900" algn="l">
              <a:lnSpc>
                <a:spcPct val="107000"/>
              </a:lnSpc>
              <a:spcBef>
                <a:spcPts val="0"/>
              </a:spcBef>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Comparative Analysis to Other Airports</a:t>
            </a:r>
          </a:p>
          <a:p>
            <a:pPr marL="342900" indent="-342900" algn="l">
              <a:lnSpc>
                <a:spcPct val="107000"/>
              </a:lnSpc>
              <a:spcBef>
                <a:spcPts val="0"/>
              </a:spcBef>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Final Report Scheduled for February 2020</a:t>
            </a:r>
          </a:p>
          <a:p>
            <a:pPr marL="342900" marR="0" lvl="0" indent="-342900" algn="l">
              <a:lnSpc>
                <a:spcPct val="107000"/>
              </a:lnSpc>
              <a:spcBef>
                <a:spcPts val="0"/>
              </a:spcBef>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Presentation to MCAC at March/April 2020 General Meeting</a:t>
            </a:r>
          </a:p>
          <a:p>
            <a:pPr marL="342900" marR="0" lvl="0" indent="-342900" algn="l">
              <a:lnSpc>
                <a:spcPct val="107000"/>
              </a:lnSpc>
              <a:spcBef>
                <a:spcPts val="0"/>
              </a:spcBef>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Findings Included in our First Annual Report to Legislature</a:t>
            </a:r>
          </a:p>
          <a:p>
            <a:pPr marL="342900" marR="0" lvl="0" indent="-342900" algn="l">
              <a:lnSpc>
                <a:spcPct val="107000"/>
              </a:lnSpc>
              <a:spcBef>
                <a:spcPts val="0"/>
              </a:spcBef>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Legislative Obligation</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15</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pic>
        <p:nvPicPr>
          <p:cNvPr id="8" name="Picture 7">
            <a:extLst>
              <a:ext uri="{FF2B5EF4-FFF2-40B4-BE49-F238E27FC236}">
                <a16:creationId xmlns:a16="http://schemas.microsoft.com/office/drawing/2014/main" id="{7EC04486-62B1-4BD0-9985-2B0C99B36481}"/>
              </a:ext>
            </a:extLst>
          </p:cNvPr>
          <p:cNvPicPr>
            <a:picLocks noChangeAspect="1"/>
          </p:cNvPicPr>
          <p:nvPr/>
        </p:nvPicPr>
        <p:blipFill>
          <a:blip r:embed="rId3"/>
          <a:stretch>
            <a:fillRect/>
          </a:stretch>
        </p:blipFill>
        <p:spPr>
          <a:xfrm>
            <a:off x="1033476" y="1224793"/>
            <a:ext cx="7077047" cy="1458570"/>
          </a:xfrm>
          <a:prstGeom prst="rect">
            <a:avLst/>
          </a:prstGeom>
        </p:spPr>
      </p:pic>
    </p:spTree>
    <p:extLst>
      <p:ext uri="{BB962C8B-B14F-4D97-AF65-F5344CB8AC3E}">
        <p14:creationId xmlns:p14="http://schemas.microsoft.com/office/powerpoint/2010/main" val="222434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200" b="1"/>
              <a:t>Transit Reimbursement Policy</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16</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pic>
        <p:nvPicPr>
          <p:cNvPr id="13" name="Picture 12">
            <a:extLst>
              <a:ext uri="{FF2B5EF4-FFF2-40B4-BE49-F238E27FC236}">
                <a16:creationId xmlns:a16="http://schemas.microsoft.com/office/drawing/2014/main" id="{E19BC4B2-6F4E-4FBD-8713-1E8EBB417EDF}"/>
              </a:ext>
            </a:extLst>
          </p:cNvPr>
          <p:cNvPicPr>
            <a:picLocks noChangeAspect="1"/>
          </p:cNvPicPr>
          <p:nvPr/>
        </p:nvPicPr>
        <p:blipFill>
          <a:blip r:embed="rId3"/>
          <a:stretch>
            <a:fillRect/>
          </a:stretch>
        </p:blipFill>
        <p:spPr>
          <a:xfrm rot="20700000">
            <a:off x="1367069" y="2661124"/>
            <a:ext cx="2609022" cy="3358843"/>
          </a:xfrm>
          <a:prstGeom prst="rect">
            <a:avLst/>
          </a:prstGeom>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B0C55278-93B6-4786-B8D6-C0844C1CB11F}"/>
              </a:ext>
            </a:extLst>
          </p:cNvPr>
          <p:cNvPicPr>
            <a:picLocks noChangeAspect="1"/>
          </p:cNvPicPr>
          <p:nvPr/>
        </p:nvPicPr>
        <p:blipFill>
          <a:blip r:embed="rId4"/>
          <a:stretch>
            <a:fillRect/>
          </a:stretch>
        </p:blipFill>
        <p:spPr>
          <a:xfrm rot="778092">
            <a:off x="5451087" y="2639717"/>
            <a:ext cx="2633584" cy="3379937"/>
          </a:xfrm>
          <a:prstGeom prst="rect">
            <a:avLst/>
          </a:prstGeom>
          <a:effectLst>
            <a:outerShdw blurRad="63500" sx="102000" sy="102000" algn="ctr" rotWithShape="0">
              <a:prstClr val="black">
                <a:alpha val="40000"/>
              </a:prstClr>
            </a:outerShdw>
          </a:effectLst>
        </p:spPr>
      </p:pic>
      <p:sp>
        <p:nvSpPr>
          <p:cNvPr id="16" name="Subtitle 2">
            <a:extLst>
              <a:ext uri="{FF2B5EF4-FFF2-40B4-BE49-F238E27FC236}">
                <a16:creationId xmlns:a16="http://schemas.microsoft.com/office/drawing/2014/main" id="{0F18A763-4BCC-4A1A-8222-D9A124557C7D}"/>
              </a:ext>
            </a:extLst>
          </p:cNvPr>
          <p:cNvSpPr>
            <a:spLocks noGrp="1"/>
          </p:cNvSpPr>
          <p:nvPr>
            <p:ph type="subTitle" idx="1"/>
          </p:nvPr>
        </p:nvSpPr>
        <p:spPr>
          <a:xfrm>
            <a:off x="744523" y="1156445"/>
            <a:ext cx="7654953" cy="1292848"/>
          </a:xfrm>
        </p:spPr>
        <p:txBody>
          <a:bodyPr>
            <a:normAutofit/>
          </a:bodyPr>
          <a:lstStyle/>
          <a:p>
            <a:pPr marL="342900" marR="0" lvl="0" indent="-342900">
              <a:lnSpc>
                <a:spcPct val="107000"/>
              </a:lnSpc>
              <a:spcBef>
                <a:spcPts val="0"/>
              </a:spcBef>
              <a:spcAft>
                <a:spcPts val="800"/>
              </a:spcAft>
              <a:buFont typeface="Arial" panose="020B0604020202020204" pitchFamily="34" charset="0"/>
              <a:buChar char="•"/>
            </a:pPr>
            <a:r>
              <a:rPr lang="en-US" sz="2800">
                <a:latin typeface="Calibri" panose="020F0502020204030204" pitchFamily="34" charset="0"/>
                <a:ea typeface="Calibri" panose="020F0502020204030204" pitchFamily="34" charset="0"/>
                <a:cs typeface="Times New Roman" panose="02020603050405020304" pitchFamily="18" charset="0"/>
              </a:rPr>
              <a:t>Facilitate Member Attendance and Engagement</a:t>
            </a:r>
          </a:p>
          <a:p>
            <a:pPr marL="342900" marR="0" lvl="0" indent="-342900">
              <a:lnSpc>
                <a:spcPct val="107000"/>
              </a:lnSpc>
              <a:spcBef>
                <a:spcPts val="0"/>
              </a:spcBef>
              <a:spcAft>
                <a:spcPts val="800"/>
              </a:spcAft>
              <a:buFont typeface="Arial" panose="020B0604020202020204" pitchFamily="34" charset="0"/>
              <a:buChar char="•"/>
            </a:pPr>
            <a:r>
              <a:rPr lang="en-US" sz="2800">
                <a:latin typeface="Calibri" panose="020F0502020204030204" pitchFamily="34" charset="0"/>
                <a:ea typeface="Calibri" panose="020F0502020204030204" pitchFamily="34" charset="0"/>
                <a:cs typeface="Times New Roman" panose="02020603050405020304" pitchFamily="18" charset="0"/>
              </a:rPr>
              <a:t>Encourage Public Transit</a:t>
            </a:r>
          </a:p>
        </p:txBody>
      </p:sp>
      <p:sp>
        <p:nvSpPr>
          <p:cNvPr id="3" name="TextBox 2">
            <a:extLst>
              <a:ext uri="{FF2B5EF4-FFF2-40B4-BE49-F238E27FC236}">
                <a16:creationId xmlns:a16="http://schemas.microsoft.com/office/drawing/2014/main" id="{1B880C42-E97B-4E39-9ECB-F43EE04FC824}"/>
              </a:ext>
            </a:extLst>
          </p:cNvPr>
          <p:cNvSpPr txBox="1"/>
          <p:nvPr/>
        </p:nvSpPr>
        <p:spPr>
          <a:xfrm>
            <a:off x="673062" y="5622924"/>
            <a:ext cx="3231472" cy="646331"/>
          </a:xfrm>
          <a:prstGeom prst="rect">
            <a:avLst/>
          </a:prstGeom>
          <a:noFill/>
          <a:ln w="38100">
            <a:solidFill>
              <a:srgbClr val="00B0F0"/>
            </a:solidFill>
          </a:ln>
        </p:spPr>
        <p:txBody>
          <a:bodyPr wrap="square" rtlCol="0">
            <a:spAutoFit/>
          </a:bodyPr>
          <a:lstStyle/>
          <a:p>
            <a:r>
              <a:rPr lang="en-US">
                <a:solidFill>
                  <a:srgbClr val="00B0F0"/>
                </a:solidFill>
              </a:rPr>
              <a:t>Annotated: Motion approved unanimously by the CAC</a:t>
            </a:r>
          </a:p>
        </p:txBody>
      </p:sp>
    </p:spTree>
    <p:extLst>
      <p:ext uri="{BB962C8B-B14F-4D97-AF65-F5344CB8AC3E}">
        <p14:creationId xmlns:p14="http://schemas.microsoft.com/office/powerpoint/2010/main" val="11401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1</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006679"/>
            <a:ext cx="7187268" cy="5517453"/>
          </a:xfrm>
        </p:spPr>
        <p:txBody>
          <a:bodyPr>
            <a:normAutofit fontScale="85000" lnSpcReduction="20000"/>
          </a:bodyPr>
          <a:lstStyle/>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Welcome &amp; Introduction [10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Lisa Wieland – Massport CEO and Executive Director</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New members</a:t>
            </a:r>
          </a:p>
          <a:p>
            <a:pPr marL="1143000" marR="0" lvl="2" indent="-228600" algn="l">
              <a:lnSpc>
                <a:spcPct val="107000"/>
              </a:lnSpc>
              <a:spcBef>
                <a:spcPts val="0"/>
              </a:spcBef>
              <a:spcAft>
                <a:spcPts val="800"/>
              </a:spcAft>
              <a:buFont typeface="+mj-lt"/>
              <a:buAutoNum type="romanLcPeriod"/>
            </a:pPr>
            <a:r>
              <a:rPr lang="en-US">
                <a:latin typeface="Calibri" panose="020F0502020204030204" pitchFamily="34" charset="0"/>
                <a:ea typeface="Calibri" panose="020F0502020204030204" pitchFamily="34" charset="0"/>
                <a:cs typeface="Times New Roman" panose="02020603050405020304" pitchFamily="18" charset="0"/>
              </a:rPr>
              <a:t>Beverly – Gloria Bouillon, Beverly Airport Manager</a:t>
            </a:r>
          </a:p>
          <a:p>
            <a:pPr marL="1143000" marR="0" lvl="2" indent="-228600" algn="l">
              <a:lnSpc>
                <a:spcPct val="107000"/>
              </a:lnSpc>
              <a:spcBef>
                <a:spcPts val="0"/>
              </a:spcBef>
              <a:spcAft>
                <a:spcPts val="800"/>
              </a:spcAft>
              <a:buFont typeface="+mj-lt"/>
              <a:buAutoNum type="romanLcPeriod"/>
            </a:pPr>
            <a:r>
              <a:rPr lang="en-US">
                <a:latin typeface="Calibri" panose="020F0502020204030204" pitchFamily="34" charset="0"/>
                <a:ea typeface="Calibri" panose="020F0502020204030204" pitchFamily="34" charset="0"/>
                <a:cs typeface="Times New Roman" panose="02020603050405020304" pitchFamily="18" charset="0"/>
              </a:rPr>
              <a:t>Randolph – Gerard Cody, Board of Health Director</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Vote to approve Minutes of June 10, 2019</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MCAC Massport Board Member Update – John Nucci [5 min]</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Chairman Update [15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FY20 Goals and Initiatives </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Treasurer Report [5 min]</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Executive Director Update [10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Future meeting schedule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MPA Annual Current Expense Expenditure Budgets Review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Transit Reimbursement Policy – discussion and possible vote</a:t>
            </a:r>
          </a:p>
          <a:p>
            <a:pPr marL="342900" marR="0" lvl="0" indent="-342900" algn="l">
              <a:lnSpc>
                <a:spcPct val="107000"/>
              </a:lnSpc>
              <a:spcBef>
                <a:spcPts val="0"/>
              </a:spcBef>
              <a:spcAft>
                <a:spcPts val="800"/>
              </a:spcAft>
              <a:buFont typeface="+mj-lt"/>
              <a:buAutoNum type="arabicPeriod"/>
            </a:pPr>
            <a:r>
              <a:rPr lang="en-US" b="1">
                <a:latin typeface="Calibri" panose="020F0502020204030204" pitchFamily="34" charset="0"/>
                <a:ea typeface="Calibri" panose="020F0502020204030204" pitchFamily="34" charset="0"/>
                <a:cs typeface="Times New Roman" panose="02020603050405020304" pitchFamily="18" charset="0"/>
              </a:rPr>
              <a:t>Annual Election of Officers and Executive Committee [15 min]</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17</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2184028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1305377"/>
          </a:xfrm>
        </p:spPr>
        <p:txBody>
          <a:bodyPr>
            <a:noAutofit/>
          </a:bodyPr>
          <a:lstStyle/>
          <a:p>
            <a:r>
              <a:rPr lang="en-US" sz="4800" b="1"/>
              <a:t>Election of Officers and Executive Committee</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2030136"/>
            <a:ext cx="7187268" cy="3506598"/>
          </a:xfrm>
        </p:spPr>
        <p:txBody>
          <a:bodyPr>
            <a:normAutofit/>
          </a:bodyPr>
          <a:lstStyle/>
          <a:p>
            <a:pPr marL="342900" marR="0" lvl="0" indent="-342900" algn="l">
              <a:lnSpc>
                <a:spcPct val="107000"/>
              </a:lnSpc>
              <a:spcBef>
                <a:spcPts val="0"/>
              </a:spcBef>
              <a:spcAft>
                <a:spcPts val="800"/>
              </a:spcAft>
              <a:buFont typeface="Arial" panose="020B0604020202020204" pitchFamily="34" charset="0"/>
              <a:buChar char="•"/>
            </a:pPr>
            <a:r>
              <a:rPr lang="en-US" sz="3600">
                <a:latin typeface="Calibri" panose="020F0502020204030204" pitchFamily="34" charset="0"/>
                <a:ea typeface="Calibri" panose="020F0502020204030204" pitchFamily="34" charset="0"/>
                <a:cs typeface="Times New Roman" panose="02020603050405020304" pitchFamily="18" charset="0"/>
              </a:rPr>
              <a:t>Chairperson</a:t>
            </a:r>
          </a:p>
          <a:p>
            <a:pPr marL="342900" marR="0" lvl="0" indent="-342900" algn="l">
              <a:lnSpc>
                <a:spcPct val="107000"/>
              </a:lnSpc>
              <a:spcBef>
                <a:spcPts val="0"/>
              </a:spcBef>
              <a:spcAft>
                <a:spcPts val="800"/>
              </a:spcAft>
              <a:buFont typeface="Arial" panose="020B0604020202020204" pitchFamily="34" charset="0"/>
              <a:buChar char="•"/>
            </a:pPr>
            <a:r>
              <a:rPr lang="en-US" sz="3600">
                <a:latin typeface="Calibri" panose="020F0502020204030204" pitchFamily="34" charset="0"/>
                <a:ea typeface="Calibri" panose="020F0502020204030204" pitchFamily="34" charset="0"/>
                <a:cs typeface="Times New Roman" panose="02020603050405020304" pitchFamily="18" charset="0"/>
              </a:rPr>
              <a:t>Vice-Chairperson</a:t>
            </a:r>
          </a:p>
          <a:p>
            <a:pPr marL="342900" marR="0" lvl="0" indent="-342900" algn="l">
              <a:lnSpc>
                <a:spcPct val="107000"/>
              </a:lnSpc>
              <a:spcBef>
                <a:spcPts val="0"/>
              </a:spcBef>
              <a:spcAft>
                <a:spcPts val="800"/>
              </a:spcAft>
              <a:buFont typeface="Arial" panose="020B0604020202020204" pitchFamily="34" charset="0"/>
              <a:buChar char="•"/>
            </a:pPr>
            <a:r>
              <a:rPr lang="en-US" sz="3600">
                <a:latin typeface="Calibri" panose="020F0502020204030204" pitchFamily="34" charset="0"/>
                <a:ea typeface="Calibri" panose="020F0502020204030204" pitchFamily="34" charset="0"/>
                <a:cs typeface="Times New Roman" panose="02020603050405020304" pitchFamily="18" charset="0"/>
              </a:rPr>
              <a:t>Treasurer</a:t>
            </a:r>
          </a:p>
          <a:p>
            <a:pPr marL="342900" marR="0" lvl="0" indent="-342900" algn="l">
              <a:lnSpc>
                <a:spcPct val="107000"/>
              </a:lnSpc>
              <a:spcBef>
                <a:spcPts val="0"/>
              </a:spcBef>
              <a:spcAft>
                <a:spcPts val="800"/>
              </a:spcAft>
              <a:buFont typeface="Arial" panose="020B0604020202020204" pitchFamily="34" charset="0"/>
              <a:buChar char="•"/>
            </a:pPr>
            <a:r>
              <a:rPr lang="en-US" sz="3600">
                <a:latin typeface="Calibri" panose="020F0502020204030204" pitchFamily="34" charset="0"/>
                <a:ea typeface="Calibri" panose="020F0502020204030204" pitchFamily="34" charset="0"/>
                <a:cs typeface="Times New Roman" panose="02020603050405020304" pitchFamily="18" charset="0"/>
              </a:rPr>
              <a:t>Secretary</a:t>
            </a:r>
          </a:p>
          <a:p>
            <a:pPr marL="342900" marR="0" lvl="0" indent="-342900" algn="l">
              <a:lnSpc>
                <a:spcPct val="107000"/>
              </a:lnSpc>
              <a:spcBef>
                <a:spcPts val="0"/>
              </a:spcBef>
              <a:spcAft>
                <a:spcPts val="800"/>
              </a:spcAft>
              <a:buFont typeface="Arial" panose="020B0604020202020204" pitchFamily="34" charset="0"/>
              <a:buChar char="•"/>
            </a:pPr>
            <a:r>
              <a:rPr lang="en-US" sz="3600">
                <a:latin typeface="Calibri" panose="020F0502020204030204" pitchFamily="34" charset="0"/>
                <a:ea typeface="Calibri" panose="020F0502020204030204" pitchFamily="34" charset="0"/>
                <a:cs typeface="Times New Roman" panose="02020603050405020304" pitchFamily="18" charset="0"/>
              </a:rPr>
              <a:t>Three At-Large Members</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18</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1194886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2</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006679"/>
            <a:ext cx="7187268" cy="5517453"/>
          </a:xfrm>
        </p:spPr>
        <p:txBody>
          <a:bodyPr>
            <a:normAutofit fontScale="85000" lnSpcReduction="20000"/>
          </a:bodyPr>
          <a:lstStyle/>
          <a:p>
            <a:pPr marL="457200" marR="0" lvl="0" indent="-457200" algn="l">
              <a:lnSpc>
                <a:spcPct val="150000"/>
              </a:lnSpc>
              <a:spcBef>
                <a:spcPts val="0"/>
              </a:spcBef>
              <a:spcAft>
                <a:spcPts val="0"/>
              </a:spcAft>
              <a:buFont typeface="+mj-lt"/>
              <a:buAutoNum type="arabicPeriod" startAt="8"/>
            </a:pPr>
            <a:r>
              <a:rPr lang="en-US" b="1">
                <a:latin typeface="Calibri" panose="020F0502020204030204" pitchFamily="34" charset="0"/>
                <a:ea typeface="Calibri" panose="020F0502020204030204" pitchFamily="34" charset="0"/>
                <a:cs typeface="Times New Roman" panose="02020603050405020304" pitchFamily="18" charset="0"/>
              </a:rPr>
              <a:t>Request that Massport enable and support any real-time noise monitoring and flight tracking features available on its current vendor’s (Harris’s) system and make them available to the public on their website – discussion and possible vote [5 min]</a:t>
            </a:r>
          </a:p>
          <a:p>
            <a:pPr marL="342900" marR="0" lvl="0" indent="-342900" algn="l">
              <a:lnSpc>
                <a:spcPct val="150000"/>
              </a:lnSpc>
              <a:spcBef>
                <a:spcPts val="0"/>
              </a:spcBef>
              <a:spcAft>
                <a:spcPts val="0"/>
              </a:spcAft>
              <a:buFont typeface="+mj-lt"/>
              <a:buAutoNum type="arabicPeriod" startAt="8"/>
            </a:pPr>
            <a:r>
              <a:rPr lang="en-US">
                <a:latin typeface="Calibri" panose="020F0502020204030204" pitchFamily="34" charset="0"/>
                <a:ea typeface="Calibri" panose="020F0502020204030204" pitchFamily="34" charset="0"/>
                <a:cs typeface="Times New Roman" panose="02020603050405020304" pitchFamily="18" charset="0"/>
              </a:rPr>
              <a:t>Request that in addition to its current PDF versions of the Logan Runway Use Reports that Massport provide the Runway Use Report data in a downloadable Excel/spreadsheet file via its website – discussion and possible vote [5 min]</a:t>
            </a:r>
          </a:p>
          <a:p>
            <a:pPr marL="342900" marR="0" lvl="0" indent="-342900" algn="l">
              <a:lnSpc>
                <a:spcPct val="150000"/>
              </a:lnSpc>
              <a:spcBef>
                <a:spcPts val="0"/>
              </a:spcBef>
              <a:spcAft>
                <a:spcPts val="0"/>
              </a:spcAft>
              <a:buFont typeface="+mj-lt"/>
              <a:buAutoNum type="arabicPeriod" startAt="8"/>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Request for Massport to review noise monitor locations for inclusion of additional noise monitors for Somerville, Cambridge, and the 33L RNAV departures area– discussion and possible vote [5 min]</a:t>
            </a:r>
            <a:endParaRPr lang="en-US">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mj-lt"/>
              <a:buAutoNum type="arabicPeriod" startAt="8"/>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19</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172815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10-10-2019</a:t>
            </a:r>
          </a:p>
        </p:txBody>
      </p:sp>
      <p:sp>
        <p:nvSpPr>
          <p:cNvPr id="5" name="Footer Placeholder 4"/>
          <p:cNvSpPr>
            <a:spLocks noGrp="1"/>
          </p:cNvSpPr>
          <p:nvPr>
            <p:ph type="ftr" sz="quarter" idx="11"/>
          </p:nvPr>
        </p:nvSpPr>
        <p:spPr/>
        <p:txBody>
          <a:bodyPr/>
          <a:lstStyle/>
          <a:p>
            <a:r>
              <a:rPr lang="en-US"/>
              <a:t>Massport CAC</a:t>
            </a:r>
          </a:p>
        </p:txBody>
      </p:sp>
      <p:sp>
        <p:nvSpPr>
          <p:cNvPr id="6" name="Slide Number Placeholder 5"/>
          <p:cNvSpPr>
            <a:spLocks noGrp="1"/>
          </p:cNvSpPr>
          <p:nvPr>
            <p:ph type="sldNum" sz="quarter" idx="12"/>
          </p:nvPr>
        </p:nvSpPr>
        <p:spPr/>
        <p:txBody>
          <a:bodyPr/>
          <a:lstStyle/>
          <a:p>
            <a:fld id="{397182BE-E58A-294E-9981-7F7BA52968FA}" type="slidenum">
              <a:rPr lang="en-US" smtClean="0"/>
              <a:t>2</a:t>
            </a:fld>
            <a:endParaRPr lang="en-US"/>
          </a:p>
        </p:txBody>
      </p:sp>
      <p:pic>
        <p:nvPicPr>
          <p:cNvPr id="7" name="Picture 6" descr="Screen Shot 2016-12-06 at 1.04.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2" y="1038226"/>
            <a:ext cx="7123100" cy="4304243"/>
          </a:xfrm>
          <a:prstGeom prst="rect">
            <a:avLst/>
          </a:prstGeom>
        </p:spPr>
      </p:pic>
      <p:pic>
        <p:nvPicPr>
          <p:cNvPr id="8" name="Picture 7">
            <a:extLst>
              <a:ext uri="{FF2B5EF4-FFF2-40B4-BE49-F238E27FC236}">
                <a16:creationId xmlns:a16="http://schemas.microsoft.com/office/drawing/2014/main" id="{11AE8239-A41E-4783-8771-5E926F70BA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Tree>
    <p:extLst>
      <p:ext uri="{BB962C8B-B14F-4D97-AF65-F5344CB8AC3E}">
        <p14:creationId xmlns:p14="http://schemas.microsoft.com/office/powerpoint/2010/main" val="2925403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Motion</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616590" y="1291516"/>
            <a:ext cx="7910819" cy="5299887"/>
          </a:xfrm>
        </p:spPr>
        <p:txBody>
          <a:bodyPr>
            <a:normAutofit/>
          </a:bodyPr>
          <a:lstStyle/>
          <a:p>
            <a:pPr marR="0" lvl="0" algn="l">
              <a:lnSpc>
                <a:spcPct val="107000"/>
              </a:lnSpc>
              <a:spcBef>
                <a:spcPts val="0"/>
              </a:spcBef>
              <a:spcAft>
                <a:spcPts val="800"/>
              </a:spcAft>
            </a:pPr>
            <a:r>
              <a:rPr lang="en-US"/>
              <a:t>To request that Massport enable and support real-time noise monitoring and flight tracking features available on its current vendor’s (Harris’s) system and make them available to the public on the MPA website; and further, to request that Massport commit to providing this real-time noise data or its equivalent in all future systems or software it utilizes. The MCAC also requests that Massport respond to its Executive Committee with an implementation plan for this request within 30 days. The Executive Director shall convey this request in writing to Massport and Include and incorporate as an example information on how Seattle-Tacoma International Airport utilizes the Harris/</a:t>
            </a:r>
            <a:r>
              <a:rPr lang="en-US" err="1"/>
              <a:t>PublicVue</a:t>
            </a:r>
            <a:r>
              <a:rPr lang="en-US"/>
              <a:t> system to provide this information.</a:t>
            </a:r>
            <a:endParaRPr lang="en-US">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20</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
        <p:nvSpPr>
          <p:cNvPr id="8" name="TextBox 7">
            <a:extLst>
              <a:ext uri="{FF2B5EF4-FFF2-40B4-BE49-F238E27FC236}">
                <a16:creationId xmlns:a16="http://schemas.microsoft.com/office/drawing/2014/main" id="{FFAF1BFA-B4EC-4CD0-8C47-E25B9D3CCEB9}"/>
              </a:ext>
            </a:extLst>
          </p:cNvPr>
          <p:cNvSpPr txBox="1"/>
          <p:nvPr/>
        </p:nvSpPr>
        <p:spPr>
          <a:xfrm>
            <a:off x="5592932" y="136524"/>
            <a:ext cx="3231472" cy="646331"/>
          </a:xfrm>
          <a:prstGeom prst="rect">
            <a:avLst/>
          </a:prstGeom>
          <a:noFill/>
          <a:ln w="38100">
            <a:solidFill>
              <a:srgbClr val="00B0F0"/>
            </a:solidFill>
          </a:ln>
        </p:spPr>
        <p:txBody>
          <a:bodyPr wrap="square" rtlCol="0">
            <a:spAutoFit/>
          </a:bodyPr>
          <a:lstStyle/>
          <a:p>
            <a:r>
              <a:rPr lang="en-US">
                <a:solidFill>
                  <a:srgbClr val="00B0F0"/>
                </a:solidFill>
              </a:rPr>
              <a:t>Annotated: Motion approved unanimously by the CAC</a:t>
            </a:r>
          </a:p>
        </p:txBody>
      </p:sp>
    </p:spTree>
    <p:extLst>
      <p:ext uri="{BB962C8B-B14F-4D97-AF65-F5344CB8AC3E}">
        <p14:creationId xmlns:p14="http://schemas.microsoft.com/office/powerpoint/2010/main" val="2428950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2</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006679"/>
            <a:ext cx="7187268" cy="5517453"/>
          </a:xfrm>
        </p:spPr>
        <p:txBody>
          <a:bodyPr>
            <a:normAutofit fontScale="85000" lnSpcReduction="10000"/>
          </a:bodyPr>
          <a:lstStyle/>
          <a:p>
            <a:pPr marL="457200" marR="0" lvl="0" indent="-457200" algn="l">
              <a:lnSpc>
                <a:spcPct val="150000"/>
              </a:lnSpc>
              <a:spcBef>
                <a:spcPts val="0"/>
              </a:spcBef>
              <a:spcAft>
                <a:spcPts val="0"/>
              </a:spcAft>
              <a:buFont typeface="+mj-lt"/>
              <a:buAutoNum type="arabicPeriod" startAt="8"/>
            </a:pPr>
            <a:r>
              <a:rPr lang="en-US">
                <a:latin typeface="Calibri" panose="020F0502020204030204" pitchFamily="34" charset="0"/>
                <a:ea typeface="Calibri" panose="020F0502020204030204" pitchFamily="34" charset="0"/>
                <a:cs typeface="Times New Roman" panose="02020603050405020304" pitchFamily="18" charset="0"/>
              </a:rPr>
              <a:t>Request that Massport enable and support any real-time noise monitoring and flight tracking features available on its current vendor’s (Harris’s) system and make them available to the public on their website – discussion and possible vote [5 min]</a:t>
            </a:r>
          </a:p>
          <a:p>
            <a:pPr marL="342900" marR="0" lvl="0" indent="-342900" algn="l">
              <a:lnSpc>
                <a:spcPct val="150000"/>
              </a:lnSpc>
              <a:spcBef>
                <a:spcPts val="0"/>
              </a:spcBef>
              <a:spcAft>
                <a:spcPts val="0"/>
              </a:spcAft>
              <a:buFont typeface="+mj-lt"/>
              <a:buAutoNum type="arabicPeriod" startAt="8"/>
            </a:pPr>
            <a:r>
              <a:rPr lang="en-US" b="1">
                <a:latin typeface="Calibri" panose="020F0502020204030204" pitchFamily="34" charset="0"/>
                <a:ea typeface="Calibri" panose="020F0502020204030204" pitchFamily="34" charset="0"/>
                <a:cs typeface="Times New Roman" panose="02020603050405020304" pitchFamily="18" charset="0"/>
              </a:rPr>
              <a:t>Request that in addition to its current PDF versions of the Logan Runway Use Reports that Massport provide the Runway Use Report data in a downloadable Excel/spreadsheet file via its website – discussion and possible vote [5 min]</a:t>
            </a:r>
          </a:p>
          <a:p>
            <a:pPr marL="342900" marR="0" lvl="0" indent="-342900" algn="l">
              <a:lnSpc>
                <a:spcPct val="150000"/>
              </a:lnSpc>
              <a:spcBef>
                <a:spcPts val="0"/>
              </a:spcBef>
              <a:spcAft>
                <a:spcPts val="0"/>
              </a:spcAft>
              <a:buFont typeface="+mj-lt"/>
              <a:buAutoNum type="arabicPeriod" startAt="8"/>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Request for Massport to review noise monitor locations for inclusion of additional noise monitors for Somerville, Cambridge, and the 33L RNAV departures area– discussion and possible vote [5 min]</a:t>
            </a:r>
            <a:endParaRPr lang="en-US">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mj-lt"/>
              <a:buAutoNum type="arabicPeriod" startAt="8"/>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21</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4036517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Motion</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978366" y="1291516"/>
            <a:ext cx="7187268" cy="4420839"/>
          </a:xfrm>
        </p:spPr>
        <p:txBody>
          <a:bodyPr>
            <a:noAutofit/>
          </a:bodyPr>
          <a:lstStyle/>
          <a:p>
            <a:pPr lvl="0" algn="l"/>
            <a:r>
              <a:rPr lang="en-US" sz="3200"/>
              <a:t>To request that in addition to its current PDF versions of the Logan Runway Use Reports Massport provide the Runway Use Report data in a downloadable Excel/spreadsheet file via its website. The MCAC also requests that Massport respond to its Executive Committee with an implementation plan for this request within 30 days.</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22</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
        <p:nvSpPr>
          <p:cNvPr id="8" name="TextBox 7">
            <a:extLst>
              <a:ext uri="{FF2B5EF4-FFF2-40B4-BE49-F238E27FC236}">
                <a16:creationId xmlns:a16="http://schemas.microsoft.com/office/drawing/2014/main" id="{D38AA61B-5B9B-4193-9C73-2522DD2F7706}"/>
              </a:ext>
            </a:extLst>
          </p:cNvPr>
          <p:cNvSpPr txBox="1"/>
          <p:nvPr/>
        </p:nvSpPr>
        <p:spPr>
          <a:xfrm>
            <a:off x="5592932" y="136524"/>
            <a:ext cx="3231472" cy="646331"/>
          </a:xfrm>
          <a:prstGeom prst="rect">
            <a:avLst/>
          </a:prstGeom>
          <a:noFill/>
          <a:ln w="38100">
            <a:solidFill>
              <a:srgbClr val="00B0F0"/>
            </a:solidFill>
          </a:ln>
        </p:spPr>
        <p:txBody>
          <a:bodyPr wrap="square" rtlCol="0">
            <a:spAutoFit/>
          </a:bodyPr>
          <a:lstStyle/>
          <a:p>
            <a:r>
              <a:rPr lang="en-US">
                <a:solidFill>
                  <a:srgbClr val="00B0F0"/>
                </a:solidFill>
              </a:rPr>
              <a:t>Annotated: Motion approved unanimously by the CAC</a:t>
            </a:r>
          </a:p>
        </p:txBody>
      </p:sp>
    </p:spTree>
    <p:extLst>
      <p:ext uri="{BB962C8B-B14F-4D97-AF65-F5344CB8AC3E}">
        <p14:creationId xmlns:p14="http://schemas.microsoft.com/office/powerpoint/2010/main" val="4215676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2</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006679"/>
            <a:ext cx="7187268" cy="5517453"/>
          </a:xfrm>
        </p:spPr>
        <p:txBody>
          <a:bodyPr>
            <a:normAutofit fontScale="85000" lnSpcReduction="10000"/>
          </a:bodyPr>
          <a:lstStyle/>
          <a:p>
            <a:pPr marL="457200" marR="0" lvl="0" indent="-457200" algn="l">
              <a:lnSpc>
                <a:spcPct val="150000"/>
              </a:lnSpc>
              <a:spcBef>
                <a:spcPts val="0"/>
              </a:spcBef>
              <a:spcAft>
                <a:spcPts val="0"/>
              </a:spcAft>
              <a:buFont typeface="+mj-lt"/>
              <a:buAutoNum type="arabicPeriod" startAt="8"/>
            </a:pPr>
            <a:r>
              <a:rPr lang="en-US">
                <a:latin typeface="Calibri" panose="020F0502020204030204" pitchFamily="34" charset="0"/>
                <a:ea typeface="Calibri" panose="020F0502020204030204" pitchFamily="34" charset="0"/>
                <a:cs typeface="Times New Roman" panose="02020603050405020304" pitchFamily="18" charset="0"/>
              </a:rPr>
              <a:t>Request that Massport enable and support any real-time noise monitoring and flight tracking features available on its current vendor’s (Harris’s) system and make them available to the public on their website – discussion and possible vote [5 min]</a:t>
            </a:r>
          </a:p>
          <a:p>
            <a:pPr marL="342900" marR="0" lvl="0" indent="-342900" algn="l">
              <a:lnSpc>
                <a:spcPct val="150000"/>
              </a:lnSpc>
              <a:spcBef>
                <a:spcPts val="0"/>
              </a:spcBef>
              <a:spcAft>
                <a:spcPts val="0"/>
              </a:spcAft>
              <a:buFont typeface="+mj-lt"/>
              <a:buAutoNum type="arabicPeriod" startAt="8"/>
            </a:pPr>
            <a:r>
              <a:rPr lang="en-US">
                <a:latin typeface="Calibri" panose="020F0502020204030204" pitchFamily="34" charset="0"/>
                <a:ea typeface="Calibri" panose="020F0502020204030204" pitchFamily="34" charset="0"/>
                <a:cs typeface="Times New Roman" panose="02020603050405020304" pitchFamily="18" charset="0"/>
              </a:rPr>
              <a:t>Request that in addition to its current PDF versions of the Logan Runway Use Reports that Massport provide the Runway Use Report data in a downloadable Excel/spreadsheet file via its website – discussion and possible vote [5 min]</a:t>
            </a:r>
          </a:p>
          <a:p>
            <a:pPr marL="342900" marR="0" lvl="0" indent="-342900" algn="l">
              <a:lnSpc>
                <a:spcPct val="150000"/>
              </a:lnSpc>
              <a:spcBef>
                <a:spcPts val="0"/>
              </a:spcBef>
              <a:spcAft>
                <a:spcPts val="0"/>
              </a:spcAft>
              <a:buFont typeface="+mj-lt"/>
              <a:buAutoNum type="arabicPeriod" startAt="8"/>
            </a:pPr>
            <a:r>
              <a:rPr lang="en-US" b="1">
                <a:solidFill>
                  <a:srgbClr val="000000"/>
                </a:solidFill>
                <a:latin typeface="Calibri" panose="020F0502020204030204" pitchFamily="34" charset="0"/>
                <a:ea typeface="Calibri" panose="020F0502020204030204" pitchFamily="34" charset="0"/>
                <a:cs typeface="Calibri" panose="020F0502020204030204" pitchFamily="34" charset="0"/>
              </a:rPr>
              <a:t>Request for Massport to review noise monitor locations for inclusion of additional noise monitors for Somerville, Cambridge, and the 33L RNAV departures area– discussion and possible vote [5 min]</a:t>
            </a:r>
            <a:endParaRPr lang="en-US" b="1">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mj-lt"/>
              <a:buAutoNum type="arabicPeriod" startAt="8"/>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23</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1203977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Existing Sound Monitors</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24</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
        <p:nvSpPr>
          <p:cNvPr id="9" name="Subtitle 8">
            <a:extLst>
              <a:ext uri="{FF2B5EF4-FFF2-40B4-BE49-F238E27FC236}">
                <a16:creationId xmlns:a16="http://schemas.microsoft.com/office/drawing/2014/main" id="{68E941D2-824C-411B-ADC6-AE10816BE58D}"/>
              </a:ext>
            </a:extLst>
          </p:cNvPr>
          <p:cNvSpPr>
            <a:spLocks noGrp="1"/>
          </p:cNvSpPr>
          <p:nvPr>
            <p:ph type="subTitle" idx="1"/>
          </p:nvPr>
        </p:nvSpPr>
        <p:spPr/>
        <p:txBody>
          <a:bodyPr/>
          <a:lstStyle/>
          <a:p>
            <a:endParaRPr lang="en-US"/>
          </a:p>
        </p:txBody>
      </p:sp>
      <p:pic>
        <p:nvPicPr>
          <p:cNvPr id="10" name="Picture 9">
            <a:extLst>
              <a:ext uri="{FF2B5EF4-FFF2-40B4-BE49-F238E27FC236}">
                <a16:creationId xmlns:a16="http://schemas.microsoft.com/office/drawing/2014/main" id="{409CE681-34C5-4250-AF1E-544D17B2FDD4}"/>
              </a:ext>
            </a:extLst>
          </p:cNvPr>
          <p:cNvPicPr>
            <a:picLocks noChangeAspect="1"/>
          </p:cNvPicPr>
          <p:nvPr/>
        </p:nvPicPr>
        <p:blipFill>
          <a:blip r:embed="rId3"/>
          <a:stretch>
            <a:fillRect/>
          </a:stretch>
        </p:blipFill>
        <p:spPr>
          <a:xfrm>
            <a:off x="901751" y="1089175"/>
            <a:ext cx="7311071" cy="5305157"/>
          </a:xfrm>
          <a:prstGeom prst="rect">
            <a:avLst/>
          </a:prstGeom>
        </p:spPr>
      </p:pic>
      <p:sp>
        <p:nvSpPr>
          <p:cNvPr id="11" name="Oval 10">
            <a:extLst>
              <a:ext uri="{FF2B5EF4-FFF2-40B4-BE49-F238E27FC236}">
                <a16:creationId xmlns:a16="http://schemas.microsoft.com/office/drawing/2014/main" id="{BC8A0AB4-BE39-4987-81FB-88E48318FA21}"/>
              </a:ext>
            </a:extLst>
          </p:cNvPr>
          <p:cNvSpPr/>
          <p:nvPr/>
        </p:nvSpPr>
        <p:spPr>
          <a:xfrm>
            <a:off x="1527810" y="3006675"/>
            <a:ext cx="1139190" cy="11234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12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Motion</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291516"/>
            <a:ext cx="7187268" cy="4454943"/>
          </a:xfrm>
        </p:spPr>
        <p:txBody>
          <a:bodyPr>
            <a:normAutofit/>
          </a:bodyPr>
          <a:lstStyle/>
          <a:p>
            <a:pPr lvl="0" algn="l"/>
            <a:r>
              <a:rPr lang="en-US" sz="3200"/>
              <a:t>To request that Massport review noise monitor locations for inclusion of not less than two additional noise monitors in the area of Somerville, Cambridge that are under the 33L RNAV departure area. The MCAC also requests that Massport respond to its Executive Committee with an implementation plan for this request within 30 days.</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25</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
        <p:nvSpPr>
          <p:cNvPr id="8" name="TextBox 7">
            <a:extLst>
              <a:ext uri="{FF2B5EF4-FFF2-40B4-BE49-F238E27FC236}">
                <a16:creationId xmlns:a16="http://schemas.microsoft.com/office/drawing/2014/main" id="{7634ABA1-AC96-4064-A24D-328314A31025}"/>
              </a:ext>
            </a:extLst>
          </p:cNvPr>
          <p:cNvSpPr txBox="1"/>
          <p:nvPr/>
        </p:nvSpPr>
        <p:spPr>
          <a:xfrm>
            <a:off x="5592932" y="136524"/>
            <a:ext cx="3231472" cy="646331"/>
          </a:xfrm>
          <a:prstGeom prst="rect">
            <a:avLst/>
          </a:prstGeom>
          <a:noFill/>
          <a:ln w="38100">
            <a:solidFill>
              <a:srgbClr val="00B0F0"/>
            </a:solidFill>
          </a:ln>
        </p:spPr>
        <p:txBody>
          <a:bodyPr wrap="square" rtlCol="0">
            <a:spAutoFit/>
          </a:bodyPr>
          <a:lstStyle/>
          <a:p>
            <a:r>
              <a:rPr lang="en-US">
                <a:solidFill>
                  <a:srgbClr val="00B0F0"/>
                </a:solidFill>
              </a:rPr>
              <a:t>Annotated: Motion approved unanimously by the CAC</a:t>
            </a:r>
          </a:p>
        </p:txBody>
      </p:sp>
    </p:spTree>
    <p:extLst>
      <p:ext uri="{BB962C8B-B14F-4D97-AF65-F5344CB8AC3E}">
        <p14:creationId xmlns:p14="http://schemas.microsoft.com/office/powerpoint/2010/main" val="665064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3</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006679"/>
            <a:ext cx="7187268" cy="5517453"/>
          </a:xfrm>
        </p:spPr>
        <p:txBody>
          <a:bodyPr>
            <a:normAutofit fontScale="77500" lnSpcReduction="20000"/>
          </a:bodyPr>
          <a:lstStyle/>
          <a:p>
            <a:pPr marL="457200" marR="0" lvl="0" indent="-457200" algn="l">
              <a:lnSpc>
                <a:spcPct val="107000"/>
              </a:lnSpc>
              <a:spcBef>
                <a:spcPts val="0"/>
              </a:spcBef>
              <a:spcAft>
                <a:spcPts val="800"/>
              </a:spcAft>
              <a:buFont typeface="+mj-lt"/>
              <a:buAutoNum type="arabicPeriod" startAt="11"/>
            </a:pPr>
            <a:r>
              <a:rPr lang="en-US" b="1">
                <a:latin typeface="Calibri" panose="020F0502020204030204" pitchFamily="34" charset="0"/>
                <a:ea typeface="Calibri" panose="020F0502020204030204" pitchFamily="34" charset="0"/>
                <a:cs typeface="Times New Roman" panose="02020603050405020304" pitchFamily="18" charset="0"/>
              </a:rPr>
              <a:t>Update from FAA [45 min]</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RNAV Study Block 1 Update</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Introduction of Regional Ombudsman</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FAA Reauthorization Section 190 (Environmental Mitigation Pilot Program) Update – Richard Doucette</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Sound Insulation Program Review – Richard Doucette</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Voluntary Airport Low Emissions (VALE) Program Grant Update</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MIT/BU Study Update</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on Noise Insulation Review – Massport CAC Counsel [5 min]</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from Massport [20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RNAV Study Update – Flavio Leo</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HMMH Comparative Analysis Report and Fly Quiet Reporting Draft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Logan ESPR Update</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New Business – reserved for matters the Chair did not reasonably anticipate at the time of posting</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Public Comment [10 minutes]</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Adjournment</a:t>
            </a:r>
          </a:p>
          <a:p>
            <a:pPr marL="342900" marR="0" lvl="0" indent="-342900" algn="l">
              <a:lnSpc>
                <a:spcPct val="107000"/>
              </a:lnSpc>
              <a:spcBef>
                <a:spcPts val="0"/>
              </a:spcBef>
              <a:spcAft>
                <a:spcPts val="800"/>
              </a:spcAft>
              <a:buFont typeface="+mj-lt"/>
              <a:buAutoNum type="arabicPeriod" startAt="11"/>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26</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329997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3</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006679"/>
            <a:ext cx="7372350" cy="5517453"/>
          </a:xfrm>
        </p:spPr>
        <p:txBody>
          <a:bodyPr>
            <a:normAutofit fontScale="77500" lnSpcReduction="20000"/>
          </a:bodyPr>
          <a:lstStyle/>
          <a:p>
            <a:pPr marL="457200" marR="0" lvl="0" indent="-4572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from FAA [45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RNAV Study Block 1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Introduction of Regional Ombudsman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FAA Reauthorization Section 190 (Environmental Mitigation Pilot Program) Update – Richard Doucette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Sound Insulation Program Review – Richard Doucette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Voluntary Airport Low Emissions (VALE) Program Grant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MIT/BU Study Update</a:t>
            </a:r>
          </a:p>
          <a:p>
            <a:pPr marL="342900" marR="0" lvl="0" indent="-342900" algn="l">
              <a:lnSpc>
                <a:spcPct val="107000"/>
              </a:lnSpc>
              <a:spcBef>
                <a:spcPts val="0"/>
              </a:spcBef>
              <a:spcAft>
                <a:spcPts val="800"/>
              </a:spcAft>
              <a:buFont typeface="+mj-lt"/>
              <a:buAutoNum type="arabicPeriod" startAt="11"/>
            </a:pPr>
            <a:r>
              <a:rPr lang="en-US" b="1">
                <a:latin typeface="Calibri" panose="020F0502020204030204" pitchFamily="34" charset="0"/>
                <a:ea typeface="Calibri" panose="020F0502020204030204" pitchFamily="34" charset="0"/>
                <a:cs typeface="Times New Roman" panose="02020603050405020304" pitchFamily="18" charset="0"/>
              </a:rPr>
              <a:t>Update on Noise Insulation Review – Massport CAC Counsel [5 min]</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from Massport [20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RNAV Study Update – Flavio Leo</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HMMH Comparative Analysis Report and Fly Quiet Reporting Draft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Logan ESPR Update</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New Business – reserved for matters the Chair did not reasonably anticipate at the time of posting</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Public Comment [10 minutes]</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Adjournment</a:t>
            </a:r>
          </a:p>
          <a:p>
            <a:pPr marL="342900" marR="0" lvl="0" indent="-342900" algn="l">
              <a:lnSpc>
                <a:spcPct val="107000"/>
              </a:lnSpc>
              <a:spcBef>
                <a:spcPts val="0"/>
              </a:spcBef>
              <a:spcAft>
                <a:spcPts val="800"/>
              </a:spcAft>
              <a:buFont typeface="+mj-lt"/>
              <a:buAutoNum type="arabicPeriod" startAt="11"/>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27</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2806388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3</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2999" y="1006679"/>
            <a:ext cx="7514439" cy="5517453"/>
          </a:xfrm>
        </p:spPr>
        <p:txBody>
          <a:bodyPr>
            <a:normAutofit fontScale="77500" lnSpcReduction="20000"/>
          </a:bodyPr>
          <a:lstStyle/>
          <a:p>
            <a:pPr marL="457200" marR="0" lvl="0" indent="-4572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from FAA [45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RNAV Study Block 1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Introduction of Regional Ombudsman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FAA Reauthorization Section 190 (Environmental Mitigation Pilot Program) Update – Richard Doucette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Sound Insulation Program Review – Richard Doucette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Voluntary Airport Low Emissions (VALE) Program Grant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MIT/BU Study Update</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on Noise Insulation Review – Massport CAC Counsel [5 min]</a:t>
            </a:r>
          </a:p>
          <a:p>
            <a:pPr marL="342900" marR="0" lvl="0" indent="-342900" algn="l">
              <a:lnSpc>
                <a:spcPct val="107000"/>
              </a:lnSpc>
              <a:spcBef>
                <a:spcPts val="0"/>
              </a:spcBef>
              <a:spcAft>
                <a:spcPts val="800"/>
              </a:spcAft>
              <a:buFont typeface="+mj-lt"/>
              <a:buAutoNum type="arabicPeriod" startAt="11"/>
            </a:pPr>
            <a:r>
              <a:rPr lang="en-US" b="1">
                <a:latin typeface="Calibri" panose="020F0502020204030204" pitchFamily="34" charset="0"/>
                <a:ea typeface="Calibri" panose="020F0502020204030204" pitchFamily="34" charset="0"/>
                <a:cs typeface="Times New Roman" panose="02020603050405020304" pitchFamily="18" charset="0"/>
              </a:rPr>
              <a:t>Update from Massport [20 min]</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RNAV Study Update – Flavio Leo</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HMMH Comparative Analysis Report and Fly Quiet Reporting Draft Update</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Logan ESPR Update</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New Business – reserved for matters the Chair did not reasonably anticipate at the time of posting</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Public Comment [10 minutes]</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Adjournment</a:t>
            </a:r>
          </a:p>
          <a:p>
            <a:pPr marL="342900" marR="0" lvl="0" indent="-342900" algn="l">
              <a:lnSpc>
                <a:spcPct val="107000"/>
              </a:lnSpc>
              <a:spcBef>
                <a:spcPts val="0"/>
              </a:spcBef>
              <a:spcAft>
                <a:spcPts val="800"/>
              </a:spcAft>
              <a:buFont typeface="+mj-lt"/>
              <a:buAutoNum type="arabicPeriod" startAt="11"/>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28</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437131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Link for Logan 2017 ESPR</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2999" y="1006679"/>
            <a:ext cx="7514439" cy="5517453"/>
          </a:xfrm>
        </p:spPr>
        <p:txBody>
          <a:bodyPr>
            <a:normAutofit/>
          </a:bodyPr>
          <a:lstStyle/>
          <a:p>
            <a:pPr marR="0" lvl="0" algn="l">
              <a:lnSpc>
                <a:spcPct val="107000"/>
              </a:lnSpc>
              <a:spcBef>
                <a:spcPts val="0"/>
              </a:spcBef>
              <a:spcAft>
                <a:spcPts val="800"/>
              </a:spcAft>
            </a:pPr>
            <a:endParaRPr lang="en-US" sz="2800">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800"/>
              </a:spcAft>
            </a:pPr>
            <a:endParaRPr lang="en-US" sz="2800">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800"/>
              </a:spcAft>
            </a:pPr>
            <a:r>
              <a:rPr lang="en-US" sz="2800">
                <a:latin typeface="Calibri" panose="020F0502020204030204" pitchFamily="34" charset="0"/>
                <a:ea typeface="Calibri" panose="020F0502020204030204" pitchFamily="34" charset="0"/>
                <a:cs typeface="Times New Roman" panose="02020603050405020304" pitchFamily="18" charset="0"/>
              </a:rPr>
              <a:t>The 2017 Environmental Status and Planning Report for Logan Airport can be viewed/downloaded at the following link:</a:t>
            </a:r>
          </a:p>
          <a:p>
            <a:pPr marR="0" lvl="0" algn="l">
              <a:lnSpc>
                <a:spcPct val="107000"/>
              </a:lnSpc>
              <a:spcBef>
                <a:spcPts val="0"/>
              </a:spcBef>
              <a:spcAft>
                <a:spcPts val="800"/>
              </a:spcAft>
            </a:pPr>
            <a:endParaRPr lang="en-US" sz="2800">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0"/>
              </a:spcBef>
              <a:spcAft>
                <a:spcPts val="800"/>
              </a:spcAft>
            </a:pPr>
            <a:r>
              <a:rPr lang="en-US" sz="2800" u="sng">
                <a:hlinkClick r:id="rId2"/>
              </a:rPr>
              <a:t>http://www.massport.com/massport/about-massport/project-environmental-filings/logan-airport/</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29</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3126780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2705973" y="1045074"/>
            <a:ext cx="3764560" cy="5517453"/>
          </a:xfrm>
        </p:spPr>
        <p:txBody>
          <a:bodyPr>
            <a:normAutofit fontScale="25000" lnSpcReduction="20000"/>
          </a:bodyPr>
          <a:lstStyle/>
          <a:p>
            <a:pPr marL="342900" marR="0" lvl="0" indent="-342900" algn="l">
              <a:lnSpc>
                <a:spcPct val="107000"/>
              </a:lnSpc>
              <a:spcBef>
                <a:spcPts val="0"/>
              </a:spcBef>
              <a:spcAft>
                <a:spcPts val="800"/>
              </a:spcAft>
              <a:buFont typeface="+mj-lt"/>
              <a:buAutoNum type="arabicPeriod"/>
            </a:pPr>
            <a:r>
              <a:rPr lang="en-US" b="1">
                <a:latin typeface="Calibri" panose="020F0502020204030204" pitchFamily="34" charset="0"/>
                <a:ea typeface="Calibri" panose="020F0502020204030204" pitchFamily="34" charset="0"/>
                <a:cs typeface="Times New Roman" panose="02020603050405020304" pitchFamily="18" charset="0"/>
              </a:rPr>
              <a:t>Welcome &amp; Introduction [10 min]</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Lisa Wieland – Massport CEO and Executive Director</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New members</a:t>
            </a:r>
          </a:p>
          <a:p>
            <a:pPr marL="1143000" marR="0" lvl="2" indent="-228600" algn="l">
              <a:lnSpc>
                <a:spcPct val="107000"/>
              </a:lnSpc>
              <a:spcBef>
                <a:spcPts val="0"/>
              </a:spcBef>
              <a:spcAft>
                <a:spcPts val="800"/>
              </a:spcAft>
              <a:buFont typeface="+mj-lt"/>
              <a:buAutoNum type="romanLcPeriod"/>
            </a:pPr>
            <a:r>
              <a:rPr lang="en-US" b="1">
                <a:latin typeface="Calibri" panose="020F0502020204030204" pitchFamily="34" charset="0"/>
                <a:ea typeface="Calibri" panose="020F0502020204030204" pitchFamily="34" charset="0"/>
                <a:cs typeface="Times New Roman" panose="02020603050405020304" pitchFamily="18" charset="0"/>
              </a:rPr>
              <a:t>Beverly – Gloria Bouillon, Beverly Airport Manager</a:t>
            </a:r>
          </a:p>
          <a:p>
            <a:pPr marL="1143000" marR="0" lvl="2" indent="-228600" algn="l">
              <a:lnSpc>
                <a:spcPct val="107000"/>
              </a:lnSpc>
              <a:spcBef>
                <a:spcPts val="0"/>
              </a:spcBef>
              <a:spcAft>
                <a:spcPts val="800"/>
              </a:spcAft>
              <a:buFont typeface="+mj-lt"/>
              <a:buAutoNum type="romanLcPeriod"/>
            </a:pPr>
            <a:r>
              <a:rPr lang="en-US" b="1">
                <a:latin typeface="Calibri" panose="020F0502020204030204" pitchFamily="34" charset="0"/>
                <a:ea typeface="Calibri" panose="020F0502020204030204" pitchFamily="34" charset="0"/>
                <a:cs typeface="Times New Roman" panose="02020603050405020304" pitchFamily="18" charset="0"/>
              </a:rPr>
              <a:t>Randolph – Gerard Cody, Board of Health Director</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Vote to approve Minutes of June 10, 2019</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MCAC Massport Board Member Update – John Nucci [5 min]</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Chairman Update [15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FY20 Goals and Initiatives </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Treasurer Report [5 min]</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Executive Director Update [10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Future meeting schedule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MPA Annual Current Expense Expenditure Budgets Review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Transit Reimbursement Policy – discussion and possible vote</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Annual Election of Officers and Executive Committee [15 min]</a:t>
            </a:r>
          </a:p>
          <a:p>
            <a:pPr marL="457200" marR="0" lvl="0" indent="-4572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from FAA [45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RNAV Study Block 1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Introduction of Regional Ombudsman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FAA Reauthorization Section 190 (Environmental Mitigation Pilot Program) Update – Richard Doucette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Sound Insulation Program Review – Richard Doucette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Voluntary Airport Low Emissions (VALE) Program Grant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MIT/BU Study Update</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on Noise Insulation Review – Massport CAC Counsel [5 min]</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from Massport [20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RNAV Study Update – Flavio Leo</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HMMH Comparative Analysis Report and Fly Quiet Reporting Draft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Logan ESPR Update</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New Business – reserved for matters the Chair did not reasonably anticipate at the time of posting</a:t>
            </a:r>
          </a:p>
          <a:p>
            <a:pPr marL="342900" marR="0" lvl="0" indent="-342900" algn="l">
              <a:lnSpc>
                <a:spcPct val="107000"/>
              </a:lnSpc>
              <a:spcBef>
                <a:spcPts val="0"/>
              </a:spcBef>
              <a:spcAft>
                <a:spcPts val="800"/>
              </a:spcAft>
              <a:buFont typeface="+mj-lt"/>
              <a:buAutoNum type="arabicPeriod" startAt="11"/>
            </a:pPr>
            <a:r>
              <a:rPr lang="en-US" b="1">
                <a:latin typeface="Calibri" panose="020F0502020204030204" pitchFamily="34" charset="0"/>
                <a:ea typeface="Calibri" panose="020F0502020204030204" pitchFamily="34" charset="0"/>
                <a:cs typeface="Times New Roman" panose="02020603050405020304" pitchFamily="18" charset="0"/>
              </a:rPr>
              <a:t>Public Comment [10 minutes]</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Adjournment</a:t>
            </a:r>
          </a:p>
          <a:p>
            <a:pPr marL="342900" marR="0" lvl="0" indent="-342900" algn="l">
              <a:lnSpc>
                <a:spcPct val="107000"/>
              </a:lnSpc>
              <a:spcBef>
                <a:spcPts val="0"/>
              </a:spcBef>
              <a:spcAft>
                <a:spcPts val="800"/>
              </a:spcAft>
              <a:buFont typeface="+mj-lt"/>
              <a:buAutoNum type="arabicPeriod" startAt="11"/>
            </a:pPr>
            <a:endParaRPr lang="en-US">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mj-lt"/>
              <a:buAutoNum type="arabicPeriod"/>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3</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900239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3</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2999" y="1006679"/>
            <a:ext cx="7514439" cy="5517453"/>
          </a:xfrm>
        </p:spPr>
        <p:txBody>
          <a:bodyPr>
            <a:normAutofit fontScale="77500" lnSpcReduction="20000"/>
          </a:bodyPr>
          <a:lstStyle/>
          <a:p>
            <a:pPr marL="457200" marR="0" lvl="0" indent="-4572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from FAA [45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RNAV Study Block 1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Introduction of Regional Ombudsman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FAA Reauthorization Section 190 (Environmental Mitigation Pilot Program) Update – Richard Doucette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Sound Insulation Program Review – Richard Doucette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Voluntary Airport Low Emissions (VALE) Program Grant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MIT/BU Study Update</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on Noise Insulation Review – Massport CAC Counsel [5 min]</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from Massport [20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RNAV Study Update – Flavio Leo</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HMMH Comparative Analysis Report and Fly Quiet Reporting Draft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Logan ESPR Update</a:t>
            </a:r>
          </a:p>
          <a:p>
            <a:pPr marL="342900" marR="0" lvl="0" indent="-342900" algn="l">
              <a:lnSpc>
                <a:spcPct val="107000"/>
              </a:lnSpc>
              <a:spcBef>
                <a:spcPts val="0"/>
              </a:spcBef>
              <a:spcAft>
                <a:spcPts val="800"/>
              </a:spcAft>
              <a:buFont typeface="+mj-lt"/>
              <a:buAutoNum type="arabicPeriod" startAt="11"/>
            </a:pPr>
            <a:r>
              <a:rPr lang="en-US" b="1">
                <a:latin typeface="Calibri" panose="020F0502020204030204" pitchFamily="34" charset="0"/>
                <a:ea typeface="Calibri" panose="020F0502020204030204" pitchFamily="34" charset="0"/>
                <a:cs typeface="Times New Roman" panose="02020603050405020304" pitchFamily="18" charset="0"/>
              </a:rPr>
              <a:t>New Business – reserved for matters the Chair did not reasonably anticipate at the time of posting</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Public Comment [10 minutes]</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Adjournment</a:t>
            </a:r>
          </a:p>
          <a:p>
            <a:pPr marL="342900" marR="0" lvl="0" indent="-342900" algn="l">
              <a:lnSpc>
                <a:spcPct val="107000"/>
              </a:lnSpc>
              <a:spcBef>
                <a:spcPts val="0"/>
              </a:spcBef>
              <a:spcAft>
                <a:spcPts val="800"/>
              </a:spcAft>
              <a:buFont typeface="+mj-lt"/>
              <a:buAutoNum type="arabicPeriod" startAt="11"/>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30</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1635502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3</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2999" y="1006679"/>
            <a:ext cx="7514439" cy="5517453"/>
          </a:xfrm>
        </p:spPr>
        <p:txBody>
          <a:bodyPr>
            <a:normAutofit fontScale="77500" lnSpcReduction="20000"/>
          </a:bodyPr>
          <a:lstStyle/>
          <a:p>
            <a:pPr marL="457200" marR="0" lvl="0" indent="-4572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from FAA [45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RNAV Study Block 1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Introduction of Regional Ombudsman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FAA Reauthorization Section 190 (Environmental Mitigation Pilot Program) Update – Richard Doucette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Sound Insulation Program Review – Richard Doucette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Voluntary Airport Low Emissions (VALE) Program Grant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MIT/BU Study Update</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on Noise Insulation Review – Massport CAC Counsel [5 min]</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from Massport [20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RNAV Study Update – Flavio Leo</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HMMH Comparative Analysis Report and Fly Quiet Reporting Draft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Logan ESPR Update</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New Business – reserved for matters the Chair did not reasonably anticipate at the time of posting</a:t>
            </a:r>
          </a:p>
          <a:p>
            <a:pPr marL="342900" marR="0" lvl="0" indent="-342900" algn="l">
              <a:lnSpc>
                <a:spcPct val="107000"/>
              </a:lnSpc>
              <a:spcBef>
                <a:spcPts val="0"/>
              </a:spcBef>
              <a:spcAft>
                <a:spcPts val="800"/>
              </a:spcAft>
              <a:buFont typeface="+mj-lt"/>
              <a:buAutoNum type="arabicPeriod" startAt="11"/>
            </a:pPr>
            <a:r>
              <a:rPr lang="en-US" b="1">
                <a:latin typeface="Calibri" panose="020F0502020204030204" pitchFamily="34" charset="0"/>
                <a:ea typeface="Calibri" panose="020F0502020204030204" pitchFamily="34" charset="0"/>
                <a:cs typeface="Times New Roman" panose="02020603050405020304" pitchFamily="18" charset="0"/>
              </a:rPr>
              <a:t>Public Comment [10 minutes]</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Adjournment</a:t>
            </a:r>
          </a:p>
          <a:p>
            <a:pPr marL="342900" marR="0" lvl="0" indent="-342900" algn="l">
              <a:lnSpc>
                <a:spcPct val="107000"/>
              </a:lnSpc>
              <a:spcBef>
                <a:spcPts val="0"/>
              </a:spcBef>
              <a:spcAft>
                <a:spcPts val="800"/>
              </a:spcAft>
              <a:buFont typeface="+mj-lt"/>
              <a:buAutoNum type="arabicPeriod" startAt="11"/>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31</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3821194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3</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2999" y="1006679"/>
            <a:ext cx="7514439" cy="5517453"/>
          </a:xfrm>
        </p:spPr>
        <p:txBody>
          <a:bodyPr>
            <a:normAutofit fontScale="77500" lnSpcReduction="20000"/>
          </a:bodyPr>
          <a:lstStyle/>
          <a:p>
            <a:pPr marL="457200" marR="0" lvl="0" indent="-4572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from FAA [45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RNAV Study Block 1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Introduction of Regional Ombudsman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FAA Reauthorization Section 190 (Environmental Mitigation Pilot Program) Update – Richard Doucette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Sound Insulation Program Review – Richard Doucette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Voluntary Airport Low Emissions (VALE) Program Grant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MIT/BU Study Update</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on Noise Insulation Review – Massport CAC Counsel [5 min]</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from Massport [20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RNAV Study Update – Flavio Leo</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HMMH Comparative Analysis Report and Fly Quiet Reporting Draft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Logan ESPR Update</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New Business – reserved for matters the Chair did not reasonably anticipate at the time of posting</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Public Comment [10 minutes]</a:t>
            </a:r>
          </a:p>
          <a:p>
            <a:pPr marL="342900" marR="0" lvl="0" indent="-342900" algn="l">
              <a:lnSpc>
                <a:spcPct val="107000"/>
              </a:lnSpc>
              <a:spcBef>
                <a:spcPts val="0"/>
              </a:spcBef>
              <a:spcAft>
                <a:spcPts val="800"/>
              </a:spcAft>
              <a:buFont typeface="+mj-lt"/>
              <a:buAutoNum type="arabicPeriod" startAt="11"/>
            </a:pPr>
            <a:r>
              <a:rPr lang="en-US" b="1">
                <a:latin typeface="Calibri" panose="020F0502020204030204" pitchFamily="34" charset="0"/>
                <a:ea typeface="Calibri" panose="020F0502020204030204" pitchFamily="34" charset="0"/>
                <a:cs typeface="Times New Roman" panose="02020603050405020304" pitchFamily="18" charset="0"/>
              </a:rPr>
              <a:t>Adjournment</a:t>
            </a:r>
          </a:p>
          <a:p>
            <a:pPr marL="342900" marR="0" lvl="0" indent="-342900" algn="l">
              <a:lnSpc>
                <a:spcPct val="107000"/>
              </a:lnSpc>
              <a:spcBef>
                <a:spcPts val="0"/>
              </a:spcBef>
              <a:spcAft>
                <a:spcPts val="800"/>
              </a:spcAft>
              <a:buFont typeface="+mj-lt"/>
              <a:buAutoNum type="arabicPeriod" startAt="11"/>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32</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4219075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06-13-2019</a:t>
            </a:r>
          </a:p>
        </p:txBody>
      </p:sp>
      <p:sp>
        <p:nvSpPr>
          <p:cNvPr id="5" name="Footer Placeholder 4"/>
          <p:cNvSpPr>
            <a:spLocks noGrp="1"/>
          </p:cNvSpPr>
          <p:nvPr>
            <p:ph type="ftr" sz="quarter" idx="11"/>
          </p:nvPr>
        </p:nvSpPr>
        <p:spPr/>
        <p:txBody>
          <a:bodyPr/>
          <a:lstStyle/>
          <a:p>
            <a:r>
              <a:rPr lang="en-US"/>
              <a:t>Massport CAC</a:t>
            </a:r>
          </a:p>
        </p:txBody>
      </p:sp>
      <p:sp>
        <p:nvSpPr>
          <p:cNvPr id="6" name="Slide Number Placeholder 5"/>
          <p:cNvSpPr>
            <a:spLocks noGrp="1"/>
          </p:cNvSpPr>
          <p:nvPr>
            <p:ph type="sldNum" sz="quarter" idx="12"/>
          </p:nvPr>
        </p:nvSpPr>
        <p:spPr/>
        <p:txBody>
          <a:bodyPr/>
          <a:lstStyle/>
          <a:p>
            <a:fld id="{397182BE-E58A-294E-9981-7F7BA52968FA}" type="slidenum">
              <a:rPr lang="en-US" smtClean="0"/>
              <a:t>33</a:t>
            </a:fld>
            <a:endParaRPr lang="en-US"/>
          </a:p>
        </p:txBody>
      </p:sp>
      <p:pic>
        <p:nvPicPr>
          <p:cNvPr id="7" name="Picture 6" descr="Screen Shot 2016-12-06 at 1.04.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2" y="1038226"/>
            <a:ext cx="7123100" cy="4304243"/>
          </a:xfrm>
          <a:prstGeom prst="rect">
            <a:avLst/>
          </a:prstGeom>
        </p:spPr>
      </p:pic>
      <p:pic>
        <p:nvPicPr>
          <p:cNvPr id="8" name="Picture 7">
            <a:extLst>
              <a:ext uri="{FF2B5EF4-FFF2-40B4-BE49-F238E27FC236}">
                <a16:creationId xmlns:a16="http://schemas.microsoft.com/office/drawing/2014/main" id="{11AE8239-A41E-4783-8771-5E926F70BA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Tree>
    <p:extLst>
      <p:ext uri="{BB962C8B-B14F-4D97-AF65-F5344CB8AC3E}">
        <p14:creationId xmlns:p14="http://schemas.microsoft.com/office/powerpoint/2010/main" val="3587471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087480"/>
            <a:ext cx="6858000" cy="683039"/>
          </a:xfrm>
        </p:spPr>
        <p:txBody>
          <a:bodyPr>
            <a:noAutofit/>
          </a:bodyPr>
          <a:lstStyle/>
          <a:p>
            <a:r>
              <a:rPr lang="en-US" sz="4800" b="1">
                <a:latin typeface="+mn-lt"/>
              </a:rPr>
              <a:t>END</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34</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32" y="122763"/>
            <a:ext cx="970334" cy="952651"/>
          </a:xfrm>
          <a:prstGeom prst="rect">
            <a:avLst/>
          </a:prstGeom>
        </p:spPr>
      </p:pic>
      <p:sp>
        <p:nvSpPr>
          <p:cNvPr id="4" name="Date Placeholder 3">
            <a:extLst>
              <a:ext uri="{FF2B5EF4-FFF2-40B4-BE49-F238E27FC236}">
                <a16:creationId xmlns:a16="http://schemas.microsoft.com/office/drawing/2014/main" id="{7396127D-279F-46BD-A866-FFE5C36FC589}"/>
              </a:ext>
            </a:extLst>
          </p:cNvPr>
          <p:cNvSpPr>
            <a:spLocks noGrp="1"/>
          </p:cNvSpPr>
          <p:nvPr>
            <p:ph type="dt" sz="half" idx="10"/>
          </p:nvPr>
        </p:nvSpPr>
        <p:spPr>
          <a:xfrm>
            <a:off x="628650" y="6306897"/>
            <a:ext cx="2057400" cy="365125"/>
          </a:xfrm>
        </p:spPr>
        <p:txBody>
          <a:bodyPr/>
          <a:lstStyle/>
          <a:p>
            <a:r>
              <a:rPr lang="en-US"/>
              <a:t>06-13-2019</a:t>
            </a:r>
          </a:p>
        </p:txBody>
      </p:sp>
    </p:spTree>
    <p:extLst>
      <p:ext uri="{BB962C8B-B14F-4D97-AF65-F5344CB8AC3E}">
        <p14:creationId xmlns:p14="http://schemas.microsoft.com/office/powerpoint/2010/main" val="19320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92375"/>
            <a:ext cx="6858000" cy="683039"/>
          </a:xfrm>
        </p:spPr>
        <p:txBody>
          <a:bodyPr>
            <a:noAutofit/>
          </a:bodyPr>
          <a:lstStyle/>
          <a:p>
            <a:r>
              <a:rPr lang="en-US" sz="4800" b="1">
                <a:latin typeface="+mn-lt"/>
              </a:rPr>
              <a:t>Massport CAC Mission</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675313" y="1558255"/>
            <a:ext cx="7793373" cy="3741489"/>
          </a:xfrm>
        </p:spPr>
        <p:txBody>
          <a:bodyPr>
            <a:noAutofit/>
          </a:bodyPr>
          <a:lstStyle/>
          <a:p>
            <a:pPr lvl="0" algn="l"/>
            <a:r>
              <a:rPr lang="en-US" sz="3400"/>
              <a:t>The mission of the Massachusetts Port Authority Community Advisory Committee is to be the voice of communities impacted by Massport operations; we collaboratively offer local, regional, and national solutions through advocacy, information and Authority oversight.</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35</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32" y="122763"/>
            <a:ext cx="970334" cy="952651"/>
          </a:xfrm>
          <a:prstGeom prst="rect">
            <a:avLst/>
          </a:prstGeom>
        </p:spPr>
      </p:pic>
      <p:sp>
        <p:nvSpPr>
          <p:cNvPr id="4" name="Date Placeholder 3">
            <a:extLst>
              <a:ext uri="{FF2B5EF4-FFF2-40B4-BE49-F238E27FC236}">
                <a16:creationId xmlns:a16="http://schemas.microsoft.com/office/drawing/2014/main" id="{7396127D-279F-46BD-A866-FFE5C36FC589}"/>
              </a:ext>
            </a:extLst>
          </p:cNvPr>
          <p:cNvSpPr>
            <a:spLocks noGrp="1"/>
          </p:cNvSpPr>
          <p:nvPr>
            <p:ph type="dt" sz="half" idx="10"/>
          </p:nvPr>
        </p:nvSpPr>
        <p:spPr>
          <a:xfrm>
            <a:off x="628650" y="6306897"/>
            <a:ext cx="2057400" cy="365125"/>
          </a:xfrm>
        </p:spPr>
        <p:txBody>
          <a:bodyPr/>
          <a:lstStyle/>
          <a:p>
            <a:r>
              <a:rPr lang="en-US"/>
              <a:t>06-13-2019</a:t>
            </a:r>
          </a:p>
        </p:txBody>
      </p:sp>
    </p:spTree>
    <p:extLst>
      <p:ext uri="{BB962C8B-B14F-4D97-AF65-F5344CB8AC3E}">
        <p14:creationId xmlns:p14="http://schemas.microsoft.com/office/powerpoint/2010/main" val="250613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1</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006679"/>
            <a:ext cx="7187268" cy="5517453"/>
          </a:xfrm>
        </p:spPr>
        <p:txBody>
          <a:bodyPr>
            <a:normAutofit fontScale="85000" lnSpcReduction="20000"/>
          </a:bodyPr>
          <a:lstStyle/>
          <a:p>
            <a:pPr marL="342900" marR="0" lvl="0" indent="-342900" algn="l">
              <a:lnSpc>
                <a:spcPct val="107000"/>
              </a:lnSpc>
              <a:spcBef>
                <a:spcPts val="0"/>
              </a:spcBef>
              <a:spcAft>
                <a:spcPts val="800"/>
              </a:spcAft>
              <a:buFont typeface="+mj-lt"/>
              <a:buAutoNum type="arabicPeriod"/>
            </a:pPr>
            <a:r>
              <a:rPr lang="en-US" b="1">
                <a:latin typeface="Calibri" panose="020F0502020204030204" pitchFamily="34" charset="0"/>
                <a:ea typeface="Calibri" panose="020F0502020204030204" pitchFamily="34" charset="0"/>
                <a:cs typeface="Times New Roman" panose="02020603050405020304" pitchFamily="18" charset="0"/>
              </a:rPr>
              <a:t>Welcome &amp; Introduction [10 min]</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Lisa Wieland – Massport CEO and Executive Director</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New members</a:t>
            </a:r>
          </a:p>
          <a:p>
            <a:pPr marL="1143000" marR="0" lvl="2" indent="-228600" algn="l">
              <a:lnSpc>
                <a:spcPct val="107000"/>
              </a:lnSpc>
              <a:spcBef>
                <a:spcPts val="0"/>
              </a:spcBef>
              <a:spcAft>
                <a:spcPts val="800"/>
              </a:spcAft>
              <a:buFont typeface="+mj-lt"/>
              <a:buAutoNum type="romanLcPeriod"/>
            </a:pPr>
            <a:r>
              <a:rPr lang="en-US" b="1">
                <a:latin typeface="Calibri" panose="020F0502020204030204" pitchFamily="34" charset="0"/>
                <a:ea typeface="Calibri" panose="020F0502020204030204" pitchFamily="34" charset="0"/>
                <a:cs typeface="Times New Roman" panose="02020603050405020304" pitchFamily="18" charset="0"/>
              </a:rPr>
              <a:t>Beverly – Gloria Bouillon, Beverly Airport Manager</a:t>
            </a:r>
          </a:p>
          <a:p>
            <a:pPr marL="1143000" marR="0" lvl="2" indent="-228600" algn="l">
              <a:lnSpc>
                <a:spcPct val="107000"/>
              </a:lnSpc>
              <a:spcBef>
                <a:spcPts val="0"/>
              </a:spcBef>
              <a:spcAft>
                <a:spcPts val="800"/>
              </a:spcAft>
              <a:buFont typeface="+mj-lt"/>
              <a:buAutoNum type="romanLcPeriod"/>
            </a:pPr>
            <a:r>
              <a:rPr lang="en-US" b="1">
                <a:latin typeface="Calibri" panose="020F0502020204030204" pitchFamily="34" charset="0"/>
                <a:ea typeface="Calibri" panose="020F0502020204030204" pitchFamily="34" charset="0"/>
                <a:cs typeface="Times New Roman" panose="02020603050405020304" pitchFamily="18" charset="0"/>
              </a:rPr>
              <a:t>Randolph – Gerard Cody, Board of Health Director</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Vote to approve Minutes of June 10, 2019</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MCAC Massport Board Member Update – John Nucci [5 min]</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Chairman Update [15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FY20 Goals and Initiatives </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Treasurer Report [5 min]</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Executive Director Update [10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Future meeting schedule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MPA Annual Current Expense Expenditure Budgets Review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Transit Reimbursement Policy – discussion and possible vote</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Annual Election of Officers and Executive Committee [15 min]</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4</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19535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2</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006679"/>
            <a:ext cx="7187268" cy="5517453"/>
          </a:xfrm>
        </p:spPr>
        <p:txBody>
          <a:bodyPr>
            <a:normAutofit fontScale="85000" lnSpcReduction="10000"/>
          </a:bodyPr>
          <a:lstStyle/>
          <a:p>
            <a:pPr marL="457200" marR="0" lvl="0" indent="-457200" algn="l">
              <a:lnSpc>
                <a:spcPct val="150000"/>
              </a:lnSpc>
              <a:spcBef>
                <a:spcPts val="0"/>
              </a:spcBef>
              <a:spcAft>
                <a:spcPts val="0"/>
              </a:spcAft>
              <a:buFont typeface="+mj-lt"/>
              <a:buAutoNum type="arabicPeriod" startAt="8"/>
            </a:pPr>
            <a:r>
              <a:rPr lang="en-US">
                <a:latin typeface="Calibri" panose="020F0502020204030204" pitchFamily="34" charset="0"/>
                <a:ea typeface="Calibri" panose="020F0502020204030204" pitchFamily="34" charset="0"/>
                <a:cs typeface="Times New Roman" panose="02020603050405020304" pitchFamily="18" charset="0"/>
              </a:rPr>
              <a:t>Request that Massport enable and support any real-time noise monitoring and flight tracking features available on its current vendor’s (Harris’s) system and make them available to the public on their website – discussion and possible vote [5 min]</a:t>
            </a:r>
          </a:p>
          <a:p>
            <a:pPr marL="342900" marR="0" lvl="0" indent="-342900" algn="l">
              <a:lnSpc>
                <a:spcPct val="150000"/>
              </a:lnSpc>
              <a:spcBef>
                <a:spcPts val="0"/>
              </a:spcBef>
              <a:spcAft>
                <a:spcPts val="0"/>
              </a:spcAft>
              <a:buFont typeface="+mj-lt"/>
              <a:buAutoNum type="arabicPeriod" startAt="8"/>
            </a:pPr>
            <a:r>
              <a:rPr lang="en-US">
                <a:latin typeface="Calibri" panose="020F0502020204030204" pitchFamily="34" charset="0"/>
                <a:ea typeface="Calibri" panose="020F0502020204030204" pitchFamily="34" charset="0"/>
                <a:cs typeface="Times New Roman" panose="02020603050405020304" pitchFamily="18" charset="0"/>
              </a:rPr>
              <a:t>Request that in addition to its current PDF versions of the Logan Runway Use Reports that Massport provide the Runway Use Report data in a downloadable Excel/spreadsheet file via its website – discussion and possible vote [5 min]</a:t>
            </a:r>
          </a:p>
          <a:p>
            <a:pPr marL="342900" marR="0" lvl="0" indent="-342900" algn="l">
              <a:lnSpc>
                <a:spcPct val="150000"/>
              </a:lnSpc>
              <a:spcBef>
                <a:spcPts val="0"/>
              </a:spcBef>
              <a:spcAft>
                <a:spcPts val="0"/>
              </a:spcAft>
              <a:buFont typeface="+mj-lt"/>
              <a:buAutoNum type="arabicPeriod" startAt="8"/>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Request for Massport to review noise monitor locations for inclusion of additional noise monitors for Somerville, Cambridge, and the 33L RNAV departures area– discussion and possible vote [5 min]</a:t>
            </a:r>
            <a:endParaRPr lang="en-US">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mj-lt"/>
              <a:buAutoNum type="arabicPeriod" startAt="8"/>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5</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112112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3</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006679"/>
            <a:ext cx="7187268" cy="5517453"/>
          </a:xfrm>
        </p:spPr>
        <p:txBody>
          <a:bodyPr>
            <a:normAutofit fontScale="77500" lnSpcReduction="20000"/>
          </a:bodyPr>
          <a:lstStyle/>
          <a:p>
            <a:pPr marL="457200" marR="0" lvl="0" indent="-4572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from FAA [45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RNAV Study Block 1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Introduction of Regional Ombudsman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FAA Reauthorization Section 190 (Environmental Mitigation Pilot Program) Update – Richard Doucette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Sound Insulation Program Review – Richard Doucette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Voluntary Airport Low Emissions (VALE) Program Grant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MIT/BU Study Update</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on Noise Insulation Review – Massport CAC Counsel [5 min]</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Update from Massport [20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RNAV Study Update – Flavio Leo</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HMMH Comparative Analysis Report and Fly Quiet Reporting Draft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Logan ESPR Update</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New Business – reserved for matters the Chair did not reasonably anticipate at the time of posting</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Public Comment [10 minutes]</a:t>
            </a:r>
          </a:p>
          <a:p>
            <a:pPr marL="342900" marR="0" lvl="0" indent="-342900" algn="l">
              <a:lnSpc>
                <a:spcPct val="107000"/>
              </a:lnSpc>
              <a:spcBef>
                <a:spcPts val="0"/>
              </a:spcBef>
              <a:spcAft>
                <a:spcPts val="800"/>
              </a:spcAft>
              <a:buFont typeface="+mj-lt"/>
              <a:buAutoNum type="arabicPeriod" startAt="11"/>
            </a:pPr>
            <a:r>
              <a:rPr lang="en-US">
                <a:latin typeface="Calibri" panose="020F0502020204030204" pitchFamily="34" charset="0"/>
                <a:ea typeface="Calibri" panose="020F0502020204030204" pitchFamily="34" charset="0"/>
                <a:cs typeface="Times New Roman" panose="02020603050405020304" pitchFamily="18" charset="0"/>
              </a:rPr>
              <a:t>Adjournment</a:t>
            </a:r>
          </a:p>
          <a:p>
            <a:pPr marL="342900" marR="0" lvl="0" indent="-342900" algn="l">
              <a:lnSpc>
                <a:spcPct val="107000"/>
              </a:lnSpc>
              <a:spcBef>
                <a:spcPts val="0"/>
              </a:spcBef>
              <a:spcAft>
                <a:spcPts val="800"/>
              </a:spcAft>
              <a:buFont typeface="+mj-lt"/>
              <a:buAutoNum type="arabicPeriod" startAt="11"/>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6</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203498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1</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006679"/>
            <a:ext cx="7187268" cy="5517453"/>
          </a:xfrm>
        </p:spPr>
        <p:txBody>
          <a:bodyPr>
            <a:normAutofit fontScale="85000" lnSpcReduction="20000"/>
          </a:bodyPr>
          <a:lstStyle/>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Welcome &amp; Introduction [10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Lisa Wieland – Massport CEO and Executive Director</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New members</a:t>
            </a:r>
          </a:p>
          <a:p>
            <a:pPr marL="1143000" marR="0" lvl="2" indent="-228600" algn="l">
              <a:lnSpc>
                <a:spcPct val="107000"/>
              </a:lnSpc>
              <a:spcBef>
                <a:spcPts val="0"/>
              </a:spcBef>
              <a:spcAft>
                <a:spcPts val="800"/>
              </a:spcAft>
              <a:buFont typeface="+mj-lt"/>
              <a:buAutoNum type="romanLcPeriod"/>
            </a:pPr>
            <a:r>
              <a:rPr lang="en-US">
                <a:latin typeface="Calibri" panose="020F0502020204030204" pitchFamily="34" charset="0"/>
                <a:ea typeface="Calibri" panose="020F0502020204030204" pitchFamily="34" charset="0"/>
                <a:cs typeface="Times New Roman" panose="02020603050405020304" pitchFamily="18" charset="0"/>
              </a:rPr>
              <a:t>Beverly – Gloria Bouillon, Beverly Airport Manager</a:t>
            </a:r>
          </a:p>
          <a:p>
            <a:pPr marL="1143000" marR="0" lvl="2" indent="-228600" algn="l">
              <a:lnSpc>
                <a:spcPct val="107000"/>
              </a:lnSpc>
              <a:spcBef>
                <a:spcPts val="0"/>
              </a:spcBef>
              <a:spcAft>
                <a:spcPts val="800"/>
              </a:spcAft>
              <a:buFont typeface="+mj-lt"/>
              <a:buAutoNum type="romanLcPeriod"/>
            </a:pPr>
            <a:r>
              <a:rPr lang="en-US">
                <a:latin typeface="Calibri" panose="020F0502020204030204" pitchFamily="34" charset="0"/>
                <a:ea typeface="Calibri" panose="020F0502020204030204" pitchFamily="34" charset="0"/>
                <a:cs typeface="Times New Roman" panose="02020603050405020304" pitchFamily="18" charset="0"/>
              </a:rPr>
              <a:t>Randolph – Gerard Cody, Board of Health Director</a:t>
            </a:r>
          </a:p>
          <a:p>
            <a:pPr marL="342900" marR="0" lvl="0" indent="-342900" algn="l">
              <a:lnSpc>
                <a:spcPct val="107000"/>
              </a:lnSpc>
              <a:spcBef>
                <a:spcPts val="0"/>
              </a:spcBef>
              <a:spcAft>
                <a:spcPts val="800"/>
              </a:spcAft>
              <a:buFont typeface="+mj-lt"/>
              <a:buAutoNum type="arabicPeriod"/>
            </a:pPr>
            <a:r>
              <a:rPr lang="en-US" b="1">
                <a:latin typeface="Calibri" panose="020F0502020204030204" pitchFamily="34" charset="0"/>
                <a:ea typeface="Calibri" panose="020F0502020204030204" pitchFamily="34" charset="0"/>
                <a:cs typeface="Times New Roman" panose="02020603050405020304" pitchFamily="18" charset="0"/>
              </a:rPr>
              <a:t>Vote to approve Minutes of June 10, 2019</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MCAC Massport Board Member Update – John Nucci [5 min]</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Chairman Update [15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FY20 Goals and Initiatives </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Treasurer Report [5 min]</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Executive Director Update [10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Future meeting schedule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MPA Annual Current Expense Expenditure Budgets Review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Transit Reimbursement Policy – discussion and possible vote</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Annual Election of Officers and Executive Committee [15 min]</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7</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11510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1</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006679"/>
            <a:ext cx="7187268" cy="5517453"/>
          </a:xfrm>
        </p:spPr>
        <p:txBody>
          <a:bodyPr>
            <a:normAutofit fontScale="85000" lnSpcReduction="20000"/>
          </a:bodyPr>
          <a:lstStyle/>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Welcome &amp; Introduction [10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Lisa Wieland – Massport CEO and Executive Director</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New members</a:t>
            </a:r>
          </a:p>
          <a:p>
            <a:pPr marL="1143000" marR="0" lvl="2" indent="-228600" algn="l">
              <a:lnSpc>
                <a:spcPct val="107000"/>
              </a:lnSpc>
              <a:spcBef>
                <a:spcPts val="0"/>
              </a:spcBef>
              <a:spcAft>
                <a:spcPts val="800"/>
              </a:spcAft>
              <a:buFont typeface="+mj-lt"/>
              <a:buAutoNum type="romanLcPeriod"/>
            </a:pPr>
            <a:r>
              <a:rPr lang="en-US">
                <a:latin typeface="Calibri" panose="020F0502020204030204" pitchFamily="34" charset="0"/>
                <a:ea typeface="Calibri" panose="020F0502020204030204" pitchFamily="34" charset="0"/>
                <a:cs typeface="Times New Roman" panose="02020603050405020304" pitchFamily="18" charset="0"/>
              </a:rPr>
              <a:t>Beverly – Gloria Bouillon, Beverly Airport Manager</a:t>
            </a:r>
          </a:p>
          <a:p>
            <a:pPr marL="1143000" marR="0" lvl="2" indent="-228600" algn="l">
              <a:lnSpc>
                <a:spcPct val="107000"/>
              </a:lnSpc>
              <a:spcBef>
                <a:spcPts val="0"/>
              </a:spcBef>
              <a:spcAft>
                <a:spcPts val="800"/>
              </a:spcAft>
              <a:buFont typeface="+mj-lt"/>
              <a:buAutoNum type="romanLcPeriod"/>
            </a:pPr>
            <a:r>
              <a:rPr lang="en-US">
                <a:latin typeface="Calibri" panose="020F0502020204030204" pitchFamily="34" charset="0"/>
                <a:ea typeface="Calibri" panose="020F0502020204030204" pitchFamily="34" charset="0"/>
                <a:cs typeface="Times New Roman" panose="02020603050405020304" pitchFamily="18" charset="0"/>
              </a:rPr>
              <a:t>Randolph – Gerard Cody, Board of Health Director</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Vote to approve Minutes of June 10, 2019</a:t>
            </a:r>
          </a:p>
          <a:p>
            <a:pPr marL="342900" marR="0" lvl="0" indent="-342900" algn="l">
              <a:lnSpc>
                <a:spcPct val="107000"/>
              </a:lnSpc>
              <a:spcBef>
                <a:spcPts val="0"/>
              </a:spcBef>
              <a:spcAft>
                <a:spcPts val="800"/>
              </a:spcAft>
              <a:buFont typeface="+mj-lt"/>
              <a:buAutoNum type="arabicPeriod"/>
            </a:pPr>
            <a:r>
              <a:rPr lang="en-US" b="1">
                <a:latin typeface="Calibri" panose="020F0502020204030204" pitchFamily="34" charset="0"/>
                <a:ea typeface="Calibri" panose="020F0502020204030204" pitchFamily="34" charset="0"/>
                <a:cs typeface="Times New Roman" panose="02020603050405020304" pitchFamily="18" charset="0"/>
              </a:rPr>
              <a:t>MCAC Massport Board Member Update – John Nucci [5 min]</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Chairman Update [15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FY20 Goals and Initiatives </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Treasurer Report [5 min]</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Executive Director Update [10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Future meeting schedule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MPA Annual Current Expense Expenditure Budgets Review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Transit Reimbursement Policy – discussion and possible vote</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Annual Election of Officers and Executive Committee [15 min]</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8</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333606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AAAC-22FA-4545-AF58-29454E3D4BB8}"/>
              </a:ext>
            </a:extLst>
          </p:cNvPr>
          <p:cNvSpPr>
            <a:spLocks noGrp="1"/>
          </p:cNvSpPr>
          <p:nvPr>
            <p:ph type="ctrTitle"/>
          </p:nvPr>
        </p:nvSpPr>
        <p:spPr>
          <a:xfrm>
            <a:off x="1143000" y="338865"/>
            <a:ext cx="6858000" cy="683039"/>
          </a:xfrm>
        </p:spPr>
        <p:txBody>
          <a:bodyPr>
            <a:noAutofit/>
          </a:bodyPr>
          <a:lstStyle/>
          <a:p>
            <a:r>
              <a:rPr lang="en-US" sz="4800" b="1"/>
              <a:t>Agenda Part 1</a:t>
            </a:r>
          </a:p>
        </p:txBody>
      </p:sp>
      <p:sp>
        <p:nvSpPr>
          <p:cNvPr id="3" name="Subtitle 2">
            <a:extLst>
              <a:ext uri="{FF2B5EF4-FFF2-40B4-BE49-F238E27FC236}">
                <a16:creationId xmlns:a16="http://schemas.microsoft.com/office/drawing/2014/main" id="{1A0C6D3E-F96D-41C4-9A3F-EE4B4C488BE9}"/>
              </a:ext>
            </a:extLst>
          </p:cNvPr>
          <p:cNvSpPr>
            <a:spLocks noGrp="1"/>
          </p:cNvSpPr>
          <p:nvPr>
            <p:ph type="subTitle" idx="1"/>
          </p:nvPr>
        </p:nvSpPr>
        <p:spPr>
          <a:xfrm>
            <a:off x="1143000" y="1006679"/>
            <a:ext cx="7187268" cy="5517453"/>
          </a:xfrm>
        </p:spPr>
        <p:txBody>
          <a:bodyPr>
            <a:normAutofit fontScale="85000" lnSpcReduction="20000"/>
          </a:bodyPr>
          <a:lstStyle/>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Welcome &amp; Introduction [10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Lisa Wieland – Massport CEO and Executive Director</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New members</a:t>
            </a:r>
          </a:p>
          <a:p>
            <a:pPr marL="1143000" marR="0" lvl="2" indent="-228600" algn="l">
              <a:lnSpc>
                <a:spcPct val="107000"/>
              </a:lnSpc>
              <a:spcBef>
                <a:spcPts val="0"/>
              </a:spcBef>
              <a:spcAft>
                <a:spcPts val="800"/>
              </a:spcAft>
              <a:buFont typeface="+mj-lt"/>
              <a:buAutoNum type="romanLcPeriod"/>
            </a:pPr>
            <a:r>
              <a:rPr lang="en-US">
                <a:latin typeface="Calibri" panose="020F0502020204030204" pitchFamily="34" charset="0"/>
                <a:ea typeface="Calibri" panose="020F0502020204030204" pitchFamily="34" charset="0"/>
                <a:cs typeface="Times New Roman" panose="02020603050405020304" pitchFamily="18" charset="0"/>
              </a:rPr>
              <a:t>Beverly – Gloria Bouillon, Beverly Airport Manager</a:t>
            </a:r>
          </a:p>
          <a:p>
            <a:pPr marL="1143000" marR="0" lvl="2" indent="-228600" algn="l">
              <a:lnSpc>
                <a:spcPct val="107000"/>
              </a:lnSpc>
              <a:spcBef>
                <a:spcPts val="0"/>
              </a:spcBef>
              <a:spcAft>
                <a:spcPts val="800"/>
              </a:spcAft>
              <a:buFont typeface="+mj-lt"/>
              <a:buAutoNum type="romanLcPeriod"/>
            </a:pPr>
            <a:r>
              <a:rPr lang="en-US">
                <a:latin typeface="Calibri" panose="020F0502020204030204" pitchFamily="34" charset="0"/>
                <a:ea typeface="Calibri" panose="020F0502020204030204" pitchFamily="34" charset="0"/>
                <a:cs typeface="Times New Roman" panose="02020603050405020304" pitchFamily="18" charset="0"/>
              </a:rPr>
              <a:t>Randolph – Gerard Cody, Board of Health Director</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Vote to approve Minutes of June 10, 2019</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MCAC Massport Board Member Update – John Nucci [5 min]</a:t>
            </a:r>
          </a:p>
          <a:p>
            <a:pPr marL="342900" marR="0" lvl="0" indent="-342900" algn="l">
              <a:lnSpc>
                <a:spcPct val="107000"/>
              </a:lnSpc>
              <a:spcBef>
                <a:spcPts val="0"/>
              </a:spcBef>
              <a:spcAft>
                <a:spcPts val="800"/>
              </a:spcAft>
              <a:buFont typeface="+mj-lt"/>
              <a:buAutoNum type="arabicPeriod"/>
            </a:pPr>
            <a:r>
              <a:rPr lang="en-US" b="1">
                <a:latin typeface="Calibri" panose="020F0502020204030204" pitchFamily="34" charset="0"/>
                <a:ea typeface="Calibri" panose="020F0502020204030204" pitchFamily="34" charset="0"/>
                <a:cs typeface="Times New Roman" panose="02020603050405020304" pitchFamily="18" charset="0"/>
              </a:rPr>
              <a:t>Chairman Update [15 min]</a:t>
            </a:r>
          </a:p>
          <a:p>
            <a:pPr marL="742950" marR="0" lvl="1" indent="-285750" algn="l">
              <a:lnSpc>
                <a:spcPct val="107000"/>
              </a:lnSpc>
              <a:spcBef>
                <a:spcPts val="0"/>
              </a:spcBef>
              <a:spcAft>
                <a:spcPts val="800"/>
              </a:spcAft>
              <a:buFont typeface="+mj-lt"/>
              <a:buAutoNum type="alphaLcPeriod"/>
            </a:pPr>
            <a:r>
              <a:rPr lang="en-US" b="1">
                <a:latin typeface="Calibri" panose="020F0502020204030204" pitchFamily="34" charset="0"/>
                <a:ea typeface="Calibri" panose="020F0502020204030204" pitchFamily="34" charset="0"/>
                <a:cs typeface="Times New Roman" panose="02020603050405020304" pitchFamily="18" charset="0"/>
              </a:rPr>
              <a:t>FY20 Goals and Initiatives </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Treasurer Report [5 min]</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Executive Director Update [10 min]</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Future meeting schedule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MPA Annual Current Expense Expenditure Budgets Review Update</a:t>
            </a:r>
          </a:p>
          <a:p>
            <a:pPr marL="742950" marR="0" lvl="1" indent="-285750" algn="l">
              <a:lnSpc>
                <a:spcPct val="107000"/>
              </a:lnSpc>
              <a:spcBef>
                <a:spcPts val="0"/>
              </a:spcBef>
              <a:spcAft>
                <a:spcPts val="800"/>
              </a:spcAft>
              <a:buFont typeface="+mj-lt"/>
              <a:buAutoNum type="alphaLcPeriod"/>
            </a:pPr>
            <a:r>
              <a:rPr lang="en-US">
                <a:latin typeface="Calibri" panose="020F0502020204030204" pitchFamily="34" charset="0"/>
                <a:ea typeface="Calibri" panose="020F0502020204030204" pitchFamily="34" charset="0"/>
                <a:cs typeface="Times New Roman" panose="02020603050405020304" pitchFamily="18" charset="0"/>
              </a:rPr>
              <a:t>Transit Reimbursement Policy – discussion and possible vote</a:t>
            </a:r>
          </a:p>
          <a:p>
            <a:pPr marL="342900" marR="0" lvl="0" indent="-342900" algn="l">
              <a:lnSpc>
                <a:spcPct val="107000"/>
              </a:lnSpc>
              <a:spcBef>
                <a:spcPts val="0"/>
              </a:spcBef>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Annual Election of Officers and Executive Committee [15 min]</a:t>
            </a:r>
          </a:p>
        </p:txBody>
      </p:sp>
      <p:sp>
        <p:nvSpPr>
          <p:cNvPr id="6" name="Footer Placeholder 5">
            <a:extLst>
              <a:ext uri="{FF2B5EF4-FFF2-40B4-BE49-F238E27FC236}">
                <a16:creationId xmlns:a16="http://schemas.microsoft.com/office/drawing/2014/main" id="{9DC835CF-C1A8-4B70-B618-884ABB70E5FB}"/>
              </a:ext>
            </a:extLst>
          </p:cNvPr>
          <p:cNvSpPr>
            <a:spLocks noGrp="1"/>
          </p:cNvSpPr>
          <p:nvPr>
            <p:ph type="ftr" sz="quarter" idx="11"/>
          </p:nvPr>
        </p:nvSpPr>
        <p:spPr/>
        <p:txBody>
          <a:bodyPr/>
          <a:lstStyle/>
          <a:p>
            <a:r>
              <a:rPr lang="en-US"/>
              <a:t>Massport CAC</a:t>
            </a:r>
          </a:p>
        </p:txBody>
      </p:sp>
      <p:sp>
        <p:nvSpPr>
          <p:cNvPr id="7" name="Slide Number Placeholder 6">
            <a:extLst>
              <a:ext uri="{FF2B5EF4-FFF2-40B4-BE49-F238E27FC236}">
                <a16:creationId xmlns:a16="http://schemas.microsoft.com/office/drawing/2014/main" id="{52A9A631-BDAF-469C-A4D7-F6BF48EA43EA}"/>
              </a:ext>
            </a:extLst>
          </p:cNvPr>
          <p:cNvSpPr>
            <a:spLocks noGrp="1"/>
          </p:cNvSpPr>
          <p:nvPr>
            <p:ph type="sldNum" sz="quarter" idx="12"/>
          </p:nvPr>
        </p:nvSpPr>
        <p:spPr/>
        <p:txBody>
          <a:bodyPr/>
          <a:lstStyle/>
          <a:p>
            <a:fld id="{E133C999-6C9B-46B7-B45A-CE26949785CF}" type="slidenum">
              <a:rPr lang="en-US" smtClean="0"/>
              <a:t>9</a:t>
            </a:fld>
            <a:endParaRPr lang="en-US"/>
          </a:p>
        </p:txBody>
      </p:sp>
      <p:pic>
        <p:nvPicPr>
          <p:cNvPr id="5" name="Picture 4">
            <a:extLst>
              <a:ext uri="{FF2B5EF4-FFF2-40B4-BE49-F238E27FC236}">
                <a16:creationId xmlns:a16="http://schemas.microsoft.com/office/drawing/2014/main" id="{E5C3CBA4-43D2-4AC2-B592-8B234D6C8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6" y="136524"/>
            <a:ext cx="970334" cy="952651"/>
          </a:xfrm>
          <a:prstGeom prst="rect">
            <a:avLst/>
          </a:prstGeom>
        </p:spPr>
      </p:pic>
      <p:sp>
        <p:nvSpPr>
          <p:cNvPr id="4" name="Date Placeholder 3">
            <a:extLst>
              <a:ext uri="{FF2B5EF4-FFF2-40B4-BE49-F238E27FC236}">
                <a16:creationId xmlns:a16="http://schemas.microsoft.com/office/drawing/2014/main" id="{AF96CB20-3057-4F89-B0D8-F3D2A12F49D3}"/>
              </a:ext>
            </a:extLst>
          </p:cNvPr>
          <p:cNvSpPr>
            <a:spLocks noGrp="1"/>
          </p:cNvSpPr>
          <p:nvPr>
            <p:ph type="dt" sz="half" idx="10"/>
          </p:nvPr>
        </p:nvSpPr>
        <p:spPr/>
        <p:txBody>
          <a:bodyPr/>
          <a:lstStyle/>
          <a:p>
            <a:r>
              <a:rPr lang="en-US"/>
              <a:t>10-10-2019</a:t>
            </a:r>
          </a:p>
        </p:txBody>
      </p:sp>
    </p:spTree>
    <p:extLst>
      <p:ext uri="{BB962C8B-B14F-4D97-AF65-F5344CB8AC3E}">
        <p14:creationId xmlns:p14="http://schemas.microsoft.com/office/powerpoint/2010/main" val="3094130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734685F581604EB668E5E9B17FE618" ma:contentTypeVersion="12" ma:contentTypeDescription="Create a new document." ma:contentTypeScope="" ma:versionID="4ff7caa41bda6c54e53155a4fc6735b4">
  <xsd:schema xmlns:xsd="http://www.w3.org/2001/XMLSchema" xmlns:xs="http://www.w3.org/2001/XMLSchema" xmlns:p="http://schemas.microsoft.com/office/2006/metadata/properties" xmlns:ns3="32b6e391-f7b5-4b41-8717-ac34e4a19d65" xmlns:ns4="d7d472aa-ad82-4b8f-88fd-f917a2800550" targetNamespace="http://schemas.microsoft.com/office/2006/metadata/properties" ma:root="true" ma:fieldsID="2b3e23380396daf807858ef31488d091" ns3:_="" ns4:_="">
    <xsd:import namespace="32b6e391-f7b5-4b41-8717-ac34e4a19d65"/>
    <xsd:import namespace="d7d472aa-ad82-4b8f-88fd-f917a280055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b6e391-f7b5-4b41-8717-ac34e4a19d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d472aa-ad82-4b8f-88fd-f917a28005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A64358-7C0C-4F5D-91E4-93AF425BCEEE}">
  <ds:schemaRefs>
    <ds:schemaRef ds:uri="http://schemas.microsoft.com/sharepoint/v3/contenttype/forms"/>
  </ds:schemaRefs>
</ds:datastoreItem>
</file>

<file path=customXml/itemProps2.xml><?xml version="1.0" encoding="utf-8"?>
<ds:datastoreItem xmlns:ds="http://schemas.openxmlformats.org/officeDocument/2006/customXml" ds:itemID="{CC364D47-162F-4B22-853B-A90165DF0E24}">
  <ds:schemaRefs>
    <ds:schemaRef ds:uri="32b6e391-f7b5-4b41-8717-ac34e4a19d65"/>
    <ds:schemaRef ds:uri="d7d472aa-ad82-4b8f-88fd-f917a280055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C25C53-DD0A-4B53-855F-69566144D7B9}">
  <ds:schemaRefs>
    <ds:schemaRef ds:uri="32b6e391-f7b5-4b41-8717-ac34e4a19d65"/>
    <ds:schemaRef ds:uri="d7d472aa-ad82-4b8f-88fd-f917a28005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35</Slides>
  <Notes>2</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Massport CAC Meeting  October 10, 2019</vt:lpstr>
      <vt:lpstr>PowerPoint Presentation</vt:lpstr>
      <vt:lpstr>Agenda</vt:lpstr>
      <vt:lpstr>Agenda Part 1</vt:lpstr>
      <vt:lpstr>Agenda Part 2</vt:lpstr>
      <vt:lpstr>Agenda Part 3</vt:lpstr>
      <vt:lpstr>Agenda Part 1</vt:lpstr>
      <vt:lpstr>Agenda Part 1</vt:lpstr>
      <vt:lpstr>Agenda Part 1</vt:lpstr>
      <vt:lpstr>MCAC Proposed FY20 Initiatives</vt:lpstr>
      <vt:lpstr>Agenda Part 1</vt:lpstr>
      <vt:lpstr>Treasurer Report</vt:lpstr>
      <vt:lpstr>Agenda Part 1</vt:lpstr>
      <vt:lpstr>Future Meeting Schedule</vt:lpstr>
      <vt:lpstr>MPA Annual Current Expense Expenditure Budgets Review Update</vt:lpstr>
      <vt:lpstr>Transit Reimbursement Policy</vt:lpstr>
      <vt:lpstr>Agenda Part 1</vt:lpstr>
      <vt:lpstr>Election of Officers and Executive Committee</vt:lpstr>
      <vt:lpstr>Agenda Part 2</vt:lpstr>
      <vt:lpstr>Motion</vt:lpstr>
      <vt:lpstr>Agenda Part 2</vt:lpstr>
      <vt:lpstr>Motion</vt:lpstr>
      <vt:lpstr>Agenda Part 2</vt:lpstr>
      <vt:lpstr>Existing Sound Monitors</vt:lpstr>
      <vt:lpstr>Motion</vt:lpstr>
      <vt:lpstr>Agenda Part 3</vt:lpstr>
      <vt:lpstr>Agenda Part 3</vt:lpstr>
      <vt:lpstr>Agenda Part 3</vt:lpstr>
      <vt:lpstr>Link for Logan 2017 ESPR</vt:lpstr>
      <vt:lpstr>Agenda Part 3</vt:lpstr>
      <vt:lpstr>Agenda Part 3</vt:lpstr>
      <vt:lpstr>Agenda Part 3</vt:lpstr>
      <vt:lpstr>PowerPoint Presentation</vt:lpstr>
      <vt:lpstr>END</vt:lpstr>
      <vt:lpstr>Massport CAC 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Massport CAC Meeting</dc:title>
  <dc:creator>Matthew Romero</dc:creator>
  <cp:revision>1</cp:revision>
  <cp:lastPrinted>2019-10-08T01:28:46Z</cp:lastPrinted>
  <dcterms:created xsi:type="dcterms:W3CDTF">2019-01-03T19:08:23Z</dcterms:created>
  <dcterms:modified xsi:type="dcterms:W3CDTF">2019-10-24T16:04:44Z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0x01010093734685F581604EB668E5E9B17FE618</vt:lpwstr>
  </property>
</Properties>
</file>